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60" r:id="rId2"/>
    <p:sldId id="258" r:id="rId3"/>
    <p:sldId id="286" r:id="rId4"/>
    <p:sldId id="262" r:id="rId5"/>
    <p:sldId id="287" r:id="rId6"/>
    <p:sldId id="263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8" r:id="rId17"/>
    <p:sldId id="297" r:id="rId18"/>
    <p:sldId id="299" r:id="rId19"/>
    <p:sldId id="300" r:id="rId20"/>
    <p:sldId id="301" r:id="rId21"/>
    <p:sldId id="302" r:id="rId22"/>
    <p:sldId id="303" r:id="rId23"/>
    <p:sldId id="304" r:id="rId24"/>
    <p:sldId id="311" r:id="rId25"/>
    <p:sldId id="312" r:id="rId26"/>
    <p:sldId id="273" r:id="rId27"/>
    <p:sldId id="305" r:id="rId28"/>
    <p:sldId id="306" r:id="rId29"/>
    <p:sldId id="307" r:id="rId30"/>
    <p:sldId id="308" r:id="rId31"/>
    <p:sldId id="309" r:id="rId32"/>
    <p:sldId id="310" r:id="rId33"/>
    <p:sldId id="264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Poppins" panose="020B0604020202020204" charset="0"/>
      <p:regular r:id="rId40"/>
      <p:bold r:id="rId41"/>
      <p:italic r:id="rId42"/>
      <p:boldItalic r:id="rId43"/>
    </p:embeddedFont>
    <p:embeddedFont>
      <p:font typeface="Poppins Light" panose="020B0604020202020204" charset="0"/>
      <p:regular r:id="rId44"/>
      <p:bold r:id="rId45"/>
      <p:italic r:id="rId46"/>
      <p:boldItalic r:id="rId47"/>
    </p:embeddedFont>
    <p:embeddedFont>
      <p:font typeface="Times" panose="020B0500000000000000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51D272-6720-4403-9B50-2A8B66C7B7A4}">
  <a:tblStyle styleId="{4051D272-6720-4403-9B50-2A8B66C7B7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35541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15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chemeClr val="accent5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6" r:id="rId6"/>
    <p:sldLayoutId id="2147483658" r:id="rId7"/>
    <p:sldLayoutId id="2147483659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Document3.docx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2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Word_Document5.docx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Word_Document11.docx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7038150" cy="334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Nội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dung slide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báo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cáo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1.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Giới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thiệu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đê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̀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tài</a:t>
            </a:r>
            <a:endParaRPr lang="en-US" sz="2000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2.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Đặc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tả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yêu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cầu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trình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bày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các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uses case)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3.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Đặc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tả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màn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hình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màn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hình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đặc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tả –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màn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hình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khi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code)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4. Test case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nhóm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đa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̃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làm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(có minh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chứng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khi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test – Test Report)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5.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Tổng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kết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(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những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kết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quả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dạt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được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của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nhóm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những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kho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́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khăn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va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̀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hạn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</a:rPr>
              <a:t>chê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́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33350"/>
            <a:ext cx="6300300" cy="857400"/>
          </a:xfrm>
        </p:spPr>
        <p:txBody>
          <a:bodyPr/>
          <a:lstStyle/>
          <a:p>
            <a:pPr lvl="1" algn="ctr"/>
            <a:r>
              <a:rPr lang="vi-VN" sz="2800" b="0" dirty="0"/>
              <a:t>Chức năng quản ý hàng hóa</a:t>
            </a:r>
            <a:endParaRPr lang="en-US" sz="28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508615"/>
              </p:ext>
            </p:extLst>
          </p:nvPr>
        </p:nvGraphicFramePr>
        <p:xfrm>
          <a:off x="800100" y="2343150"/>
          <a:ext cx="2819400" cy="1982856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125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4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 err="1">
                          <a:effectLst/>
                        </a:rPr>
                        <a:t>Mã</a:t>
                      </a:r>
                      <a:r>
                        <a:rPr lang="en-US" sz="500" dirty="0">
                          <a:effectLst/>
                        </a:rPr>
                        <a:t> Use case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UC-</a:t>
                      </a:r>
                      <a:r>
                        <a:rPr lang="vi-VN" sz="500">
                          <a:effectLst/>
                        </a:rPr>
                        <a:t>08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Tên Use case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Tìm kiếm </a:t>
                      </a:r>
                      <a:r>
                        <a:rPr lang="vi-VN" sz="500">
                          <a:effectLst/>
                        </a:rPr>
                        <a:t>hàng hóa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Tác nhân(Actor)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Người quản lí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5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Level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User Goal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Mô tả ngắn(Brief)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Quản lí tìm kiếm </a:t>
                      </a:r>
                      <a:r>
                        <a:rPr lang="vi-VN" sz="500">
                          <a:effectLst/>
                        </a:rPr>
                        <a:t>hàng hóa qua </a:t>
                      </a:r>
                      <a:r>
                        <a:rPr lang="en-US" sz="500">
                          <a:effectLst/>
                        </a:rPr>
                        <a:t>Ma</a:t>
                      </a:r>
                      <a:r>
                        <a:rPr lang="vi-VN" sz="500">
                          <a:effectLst/>
                        </a:rPr>
                        <a:t>HH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Tiền điều kiện (Preconditions)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Qu</a:t>
                      </a:r>
                      <a:r>
                        <a:rPr lang="vi-VN" sz="500">
                          <a:effectLst/>
                        </a:rPr>
                        <a:t>ản lí đang ở trang hàng hóa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5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Kết quả (Postconditions)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Hệ thống </a:t>
                      </a:r>
                      <a:r>
                        <a:rPr lang="en-US" sz="500">
                          <a:effectLst/>
                        </a:rPr>
                        <a:t>hiển thị </a:t>
                      </a:r>
                      <a:r>
                        <a:rPr lang="vi-VN" sz="500">
                          <a:effectLst/>
                        </a:rPr>
                        <a:t>thông tin hàng hóa tìm được.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17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Điều kiện kích hoạt use case (Triggers – specific business event)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Quản lí thực hiện việc tìm kiếm hàng hóa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794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Luồng sự kiện chính (Main scenario, basic flow)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Q</a:t>
                      </a:r>
                      <a:r>
                        <a:rPr lang="en-US" sz="500" dirty="0" err="1">
                          <a:effectLst/>
                        </a:rPr>
                        <a:t>uản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lí</a:t>
                      </a:r>
                      <a:r>
                        <a:rPr lang="vi-VN" sz="500" dirty="0">
                          <a:effectLst/>
                        </a:rPr>
                        <a:t> nhập Mã HH cần tìm kiêm</a:t>
                      </a:r>
                      <a:r>
                        <a:rPr lang="en-US" sz="500" dirty="0">
                          <a:effectLst/>
                        </a:rPr>
                        <a:t>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Q</a:t>
                      </a:r>
                      <a:r>
                        <a:rPr lang="en-US" sz="500" dirty="0" err="1">
                          <a:effectLst/>
                        </a:rPr>
                        <a:t>uản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lí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vi-VN" sz="500" dirty="0">
                          <a:effectLst/>
                        </a:rPr>
                        <a:t>Click vào nút Tìm Kiếm để thực hiện tìm kiếm</a:t>
                      </a:r>
                      <a:r>
                        <a:rPr lang="en-US" sz="500" dirty="0">
                          <a:effectLst/>
                        </a:rPr>
                        <a:t>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500" dirty="0" err="1">
                          <a:effectLst/>
                        </a:rPr>
                        <a:t>Hệ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thống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hiển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thị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thông</a:t>
                      </a:r>
                      <a:r>
                        <a:rPr lang="en-US" sz="500" dirty="0">
                          <a:effectLst/>
                        </a:rPr>
                        <a:t> tin </a:t>
                      </a:r>
                      <a:r>
                        <a:rPr lang="vi-VN" sz="500" dirty="0">
                          <a:effectLst/>
                        </a:rPr>
                        <a:t>hàng hóa đã tìm trong doanh sách hàng hóa.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75891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Luồng sự kiện phụ (Extensions)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Bước 1: </a:t>
                      </a:r>
                      <a:r>
                        <a:rPr lang="en-US" sz="500" dirty="0" err="1">
                          <a:effectLst/>
                        </a:rPr>
                        <a:t>Chưa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nhập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thông</a:t>
                      </a:r>
                      <a:r>
                        <a:rPr lang="en-US" sz="500" dirty="0">
                          <a:effectLst/>
                        </a:rPr>
                        <a:t> tin </a:t>
                      </a:r>
                      <a:r>
                        <a:rPr lang="en-US" sz="500" dirty="0" err="1">
                          <a:effectLst/>
                        </a:rPr>
                        <a:t>vào</a:t>
                      </a:r>
                      <a:r>
                        <a:rPr lang="en-US" sz="500" dirty="0">
                          <a:effectLst/>
                        </a:rPr>
                        <a:t> ô </a:t>
                      </a:r>
                      <a:r>
                        <a:rPr lang="en-US" sz="500" dirty="0" err="1">
                          <a:effectLst/>
                        </a:rPr>
                        <a:t>tìm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kiếm</a:t>
                      </a:r>
                      <a:r>
                        <a:rPr lang="en-US" sz="500" dirty="0">
                          <a:effectLst/>
                        </a:rPr>
                        <a:t>: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vi-VN" sz="500" dirty="0">
                          <a:effectLst/>
                        </a:rPr>
                        <a:t>Q</a:t>
                      </a:r>
                      <a:r>
                        <a:rPr lang="en-US" sz="500" dirty="0" err="1">
                          <a:effectLst/>
                        </a:rPr>
                        <a:t>uản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lí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nhấn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nút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tìm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khi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chưa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nhập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thông</a:t>
                      </a:r>
                      <a:r>
                        <a:rPr lang="en-US" sz="500" dirty="0">
                          <a:effectLst/>
                        </a:rPr>
                        <a:t> tin </a:t>
                      </a:r>
                      <a:r>
                        <a:rPr lang="en-US" sz="500" dirty="0" err="1">
                          <a:effectLst/>
                        </a:rPr>
                        <a:t>vào</a:t>
                      </a:r>
                      <a:r>
                        <a:rPr lang="en-US" sz="500" dirty="0">
                          <a:effectLst/>
                        </a:rPr>
                        <a:t> ô </a:t>
                      </a:r>
                      <a:r>
                        <a:rPr lang="en-US" sz="500" dirty="0" err="1">
                          <a:effectLst/>
                        </a:rPr>
                        <a:t>tìm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kiếm</a:t>
                      </a:r>
                      <a:r>
                        <a:rPr lang="en-US" sz="500" dirty="0">
                          <a:effectLst/>
                        </a:rPr>
                        <a:t>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"/>
                      </a:pPr>
                      <a:r>
                        <a:rPr lang="en-US" sz="500" dirty="0" err="1">
                          <a:effectLst/>
                        </a:rPr>
                        <a:t>Hệ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thống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hiện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thông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báo</a:t>
                      </a:r>
                      <a:r>
                        <a:rPr lang="en-US" sz="500" dirty="0">
                          <a:effectLst/>
                        </a:rPr>
                        <a:t> “</a:t>
                      </a:r>
                      <a:r>
                        <a:rPr lang="vi-VN" sz="500" dirty="0">
                          <a:effectLst/>
                        </a:rPr>
                        <a:t>không tìm thấy hàng hóa</a:t>
                      </a:r>
                      <a:r>
                        <a:rPr lang="en-US" sz="500" dirty="0">
                          <a:effectLst/>
                        </a:rPr>
                        <a:t>”.</a:t>
                      </a:r>
                      <a:endParaRPr lang="en-US" sz="400" dirty="0">
                        <a:effectLst/>
                      </a:endParaRPr>
                    </a:p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Bước 2: N</a:t>
                      </a:r>
                      <a:r>
                        <a:rPr lang="en-US" sz="500" dirty="0" err="1">
                          <a:effectLst/>
                        </a:rPr>
                        <a:t>hập</a:t>
                      </a:r>
                      <a:r>
                        <a:rPr lang="vi-VN" sz="500" dirty="0">
                          <a:effectLst/>
                        </a:rPr>
                        <a:t> sai  Mã HH</a:t>
                      </a:r>
                      <a:r>
                        <a:rPr lang="en-US" sz="500" dirty="0">
                          <a:effectLst/>
                        </a:rPr>
                        <a:t>: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vi-VN" sz="500" dirty="0">
                          <a:effectLst/>
                        </a:rPr>
                        <a:t>Quản lí nhập sai Mã HH cần tìm kiếm.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vi-VN" sz="500" dirty="0">
                          <a:effectLst/>
                        </a:rPr>
                        <a:t>Click vào nút Tìm  Kiếm.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vi-VN" sz="500" dirty="0">
                          <a:effectLst/>
                        </a:rPr>
                        <a:t>Hệ thống hiển thị thông báo”không tìm thấy hàng hóa”.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20869" y="1713189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tìm kiếm hàng hóa</a:t>
            </a:r>
            <a:endParaRPr lang="en-US" sz="2000" b="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249360"/>
              </p:ext>
            </p:extLst>
          </p:nvPr>
        </p:nvGraphicFramePr>
        <p:xfrm>
          <a:off x="5486400" y="2182870"/>
          <a:ext cx="2438400" cy="2239111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97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58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Mã</a:t>
                      </a:r>
                      <a:r>
                        <a:rPr lang="en-US" sz="400" dirty="0">
                          <a:effectLst/>
                        </a:rPr>
                        <a:t> Use case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UC- </a:t>
                      </a:r>
                      <a:r>
                        <a:rPr lang="vi-VN" sz="400">
                          <a:effectLst/>
                        </a:rPr>
                        <a:t>09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58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Tên Use case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Thêm </a:t>
                      </a:r>
                      <a:r>
                        <a:rPr lang="vi-VN" sz="400">
                          <a:effectLst/>
                        </a:rPr>
                        <a:t>hàng hóa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58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Tác nhân(Actor)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Người quản lí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58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Level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User Goal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58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Mô tả ngắn(Brief)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>
                          <a:effectLst/>
                        </a:rPr>
                        <a:t>Quản </a:t>
                      </a:r>
                      <a:r>
                        <a:rPr lang="en-US" sz="400">
                          <a:effectLst/>
                        </a:rPr>
                        <a:t>lí thêm </a:t>
                      </a:r>
                      <a:r>
                        <a:rPr lang="vi-VN" sz="400">
                          <a:effectLst/>
                        </a:rPr>
                        <a:t>hàng hóa </a:t>
                      </a:r>
                      <a:r>
                        <a:rPr lang="en-US" sz="400">
                          <a:effectLst/>
                        </a:rPr>
                        <a:t>trong hệ thống.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58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Tiền điều kiện (Preconditions)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Qu</a:t>
                      </a:r>
                      <a:r>
                        <a:rPr lang="vi-VN" sz="400">
                          <a:effectLst/>
                        </a:rPr>
                        <a:t>ản lí đang ở trang hàng hóa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176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Kết quả (Postconditions)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 dirty="0">
                          <a:effectLst/>
                        </a:rPr>
                        <a:t>Hệ thống hiển thị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tin </a:t>
                      </a:r>
                      <a:r>
                        <a:rPr lang="en-US" sz="400" dirty="0" err="1">
                          <a:effectLst/>
                        </a:rPr>
                        <a:t>hàng</a:t>
                      </a:r>
                      <a:r>
                        <a:rPr lang="vi-VN" sz="400" dirty="0">
                          <a:effectLst/>
                        </a:rPr>
                        <a:t> hóa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mới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được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thêm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vào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hệ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thống</a:t>
                      </a:r>
                      <a:r>
                        <a:rPr lang="vi-VN" sz="400" dirty="0">
                          <a:effectLst/>
                        </a:rPr>
                        <a:t>.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267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Điều kiện kích hoạt use case (Triggers – specific business event)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>
                          <a:effectLst/>
                        </a:rPr>
                        <a:t>Q</a:t>
                      </a:r>
                      <a:r>
                        <a:rPr lang="en-US" sz="400">
                          <a:effectLst/>
                        </a:rPr>
                        <a:t>uản lí </a:t>
                      </a:r>
                      <a:r>
                        <a:rPr lang="vi-VN" sz="400">
                          <a:effectLst/>
                        </a:rPr>
                        <a:t>đang ở trang Hàng Hóa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2146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Luồng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sự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kiện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chính</a:t>
                      </a:r>
                      <a:r>
                        <a:rPr lang="en-US" sz="400" dirty="0">
                          <a:effectLst/>
                        </a:rPr>
                        <a:t> (Main scenario, basic flow)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Quản lí Click vào nút Thêm để thực hiện chức năng thêm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Quản lí nhập đầy đủ thông tin hàng hóa cần thêm.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Q</a:t>
                      </a:r>
                      <a:r>
                        <a:rPr lang="en-US" sz="400" dirty="0" err="1">
                          <a:effectLst/>
                        </a:rPr>
                        <a:t>uản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lí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vi-VN" sz="400" dirty="0">
                          <a:effectLst/>
                        </a:rPr>
                        <a:t>Click vào 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nút</a:t>
                      </a:r>
                      <a:r>
                        <a:rPr lang="en-US" sz="400" dirty="0">
                          <a:effectLst/>
                        </a:rPr>
                        <a:t> [</a:t>
                      </a:r>
                      <a:r>
                        <a:rPr lang="en-US" sz="400" dirty="0" err="1">
                          <a:effectLst/>
                        </a:rPr>
                        <a:t>Đồng</a:t>
                      </a:r>
                      <a:r>
                        <a:rPr lang="en-US" sz="400" dirty="0">
                          <a:effectLst/>
                        </a:rPr>
                        <a:t> ý</a:t>
                      </a: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400" dirty="0" err="1">
                          <a:effectLst/>
                        </a:rPr>
                        <a:t>Hệ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thống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hiện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báo</a:t>
                      </a:r>
                      <a:r>
                        <a:rPr lang="en-US" sz="400" dirty="0">
                          <a:effectLst/>
                        </a:rPr>
                        <a:t> “</a:t>
                      </a:r>
                      <a:r>
                        <a:rPr lang="vi-VN" sz="400" dirty="0">
                          <a:effectLst/>
                        </a:rPr>
                        <a:t>Thêm thành công</a:t>
                      </a:r>
                      <a:r>
                        <a:rPr lang="en-US" sz="400" dirty="0">
                          <a:effectLst/>
                        </a:rPr>
                        <a:t>”.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1994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Luồng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sự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kiện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phụ</a:t>
                      </a:r>
                      <a:r>
                        <a:rPr lang="en-US" sz="400" dirty="0">
                          <a:effectLst/>
                        </a:rPr>
                        <a:t> (Extensions)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tc>
                  <a:txBody>
                    <a:bodyPr/>
                    <a:lstStyle/>
                    <a:p>
                      <a:pPr marL="21971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 dirty="0">
                          <a:effectLst/>
                        </a:rPr>
                        <a:t>Bước 1: không nhập đầy đủ thông tin cần thêm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Quản  lí Click vào nút Thêm để thực hiện chức năng thêm.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Quản lí không nhập đầy đủ thông tin hàng hóa cần thêm.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Quản lí Click vào nút Đồng ý.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Hệ thống hiển thị “vui lòng nhập đầy đủ ”</a:t>
                      </a:r>
                      <a:endParaRPr lang="en-US" sz="400" dirty="0">
                        <a:effectLst/>
                      </a:endParaRPr>
                    </a:p>
                    <a:p>
                      <a:pPr marL="21971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 dirty="0">
                          <a:effectLst/>
                        </a:rPr>
                        <a:t>Bước 2: Hủy thao tác chức năng thêm.</a:t>
                      </a:r>
                      <a:endParaRPr lang="en-US" sz="400" dirty="0">
                        <a:effectLst/>
                      </a:endParaRPr>
                    </a:p>
                    <a:p>
                      <a:pPr marL="231775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Người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quản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lí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vi-VN" sz="400" dirty="0">
                          <a:effectLst/>
                        </a:rPr>
                        <a:t>Nhấp Nút [Hủy] để hủy thao tác thêm hàng hóa.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2417" marR="22417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419600" y="1713189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thêmhàng hóa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71672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350765"/>
              </p:ext>
            </p:extLst>
          </p:nvPr>
        </p:nvGraphicFramePr>
        <p:xfrm>
          <a:off x="762000" y="1809749"/>
          <a:ext cx="2971800" cy="2723521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185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602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 err="1">
                          <a:effectLst/>
                        </a:rPr>
                        <a:t>Mã</a:t>
                      </a:r>
                      <a:r>
                        <a:rPr lang="en-US" sz="500" dirty="0">
                          <a:effectLst/>
                        </a:rPr>
                        <a:t> Use case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UC-1</a:t>
                      </a:r>
                      <a:r>
                        <a:rPr lang="vi-VN" sz="500">
                          <a:effectLst/>
                        </a:rPr>
                        <a:t>0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2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Tên Use case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Xóa </a:t>
                      </a:r>
                      <a:r>
                        <a:rPr lang="vi-VN" sz="500">
                          <a:effectLst/>
                        </a:rPr>
                        <a:t>HH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2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Tác nhân(Actor)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Người quản lí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02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Level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User Goal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02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Mô tả ngắn(Brief)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Quản </a:t>
                      </a:r>
                      <a:r>
                        <a:rPr lang="en-US" sz="500">
                          <a:effectLst/>
                        </a:rPr>
                        <a:t>lí </a:t>
                      </a:r>
                      <a:r>
                        <a:rPr lang="vi-VN" sz="500">
                          <a:effectLst/>
                        </a:rPr>
                        <a:t>xóa  hàng hóa </a:t>
                      </a:r>
                      <a:r>
                        <a:rPr lang="en-US" sz="500">
                          <a:effectLst/>
                        </a:rPr>
                        <a:t>trong hệ thống.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918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Tiền điều kiện (Preconditions)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Người q</a:t>
                      </a:r>
                      <a:r>
                        <a:rPr lang="en-US" sz="500">
                          <a:effectLst/>
                        </a:rPr>
                        <a:t>u</a:t>
                      </a:r>
                      <a:r>
                        <a:rPr lang="vi-VN" sz="500">
                          <a:effectLst/>
                        </a:rPr>
                        <a:t>ản lí đang ở trang hàng hóa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18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Kết quả (Postconditions)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Hệ thống sẽ xóa thông tin hàng hóa cần xóa ra  khỏi doanh sách hàng hóa.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352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Điều kiện kích hoạt use case (Triggers – specific business event)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Q</a:t>
                      </a:r>
                      <a:r>
                        <a:rPr lang="en-US" sz="500" dirty="0" err="1">
                          <a:effectLst/>
                        </a:rPr>
                        <a:t>uản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lí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vi-VN" sz="500" dirty="0">
                          <a:effectLst/>
                        </a:rPr>
                        <a:t>đang ở trang Hàng Hóa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1334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Luồng sự kiện chính (Main scenario, basic flow)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500">
                          <a:effectLst/>
                        </a:rPr>
                        <a:t>Người</a:t>
                      </a:r>
                      <a:r>
                        <a:rPr lang="vi-VN" sz="500">
                          <a:effectLst/>
                        </a:rPr>
                        <a:t> quản lí Click vào nút xóa để thực hiện chức năng xóa hàng hóa</a:t>
                      </a:r>
                      <a:r>
                        <a:rPr lang="en-US" sz="500">
                          <a:effectLst/>
                        </a:rPr>
                        <a:t>.</a:t>
                      </a:r>
                      <a:endParaRPr lang="en-US" sz="4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>
                          <a:effectLst/>
                        </a:rPr>
                        <a:t>Người quản lí chọn hàng hóa cần xóa.</a:t>
                      </a:r>
                      <a:endParaRPr lang="en-US" sz="4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500">
                          <a:effectLst/>
                        </a:rPr>
                        <a:t>Người quản lí nhấn nút [Đồng ý</a:t>
                      </a:r>
                      <a:r>
                        <a:rPr lang="vi-VN" sz="500">
                          <a:effectLst/>
                        </a:rPr>
                        <a:t>] để xóa</a:t>
                      </a:r>
                      <a:endParaRPr lang="en-US" sz="4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500">
                          <a:effectLst/>
                        </a:rPr>
                        <a:t>Hệ thống hiển thị thông báo “</a:t>
                      </a:r>
                      <a:r>
                        <a:rPr lang="vi-VN" sz="500">
                          <a:effectLst/>
                        </a:rPr>
                        <a:t>xóa thành công</a:t>
                      </a:r>
                      <a:r>
                        <a:rPr lang="en-US" sz="500">
                          <a:effectLst/>
                        </a:rPr>
                        <a:t>”.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31334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Luồng sự kiện phụ (Extensions)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Bước 1: Hủy thao tác chức năng xóa.</a:t>
                      </a:r>
                      <a:endParaRPr lang="en-US" sz="400" dirty="0">
                        <a:effectLst/>
                      </a:endParaRPr>
                    </a:p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 err="1">
                          <a:effectLst/>
                        </a:rPr>
                        <a:t>Người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quản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lí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vi-VN" sz="500" dirty="0">
                          <a:effectLst/>
                        </a:rPr>
                        <a:t>Nhấp Nút [Hủy] để hủy thao tác xóa hàng hóa.</a:t>
                      </a:r>
                      <a:endParaRPr lang="en-US" sz="400" dirty="0">
                        <a:effectLst/>
                      </a:endParaRPr>
                    </a:p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Bước 2: Chưa chọn hàng hóa cần xóa.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Không  chọn hàng hóa cần xóa trong doanh sách hàng hóa.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Click vào nút xóa.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Hệ thống thông báo”vui lòng chọn thông tin cần xóa”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983" marR="23983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109998"/>
              </p:ext>
            </p:extLst>
          </p:nvPr>
        </p:nvGraphicFramePr>
        <p:xfrm>
          <a:off x="5638800" y="1713191"/>
          <a:ext cx="2667000" cy="2763559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064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21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Mã</a:t>
                      </a:r>
                      <a:r>
                        <a:rPr lang="en-US" sz="400" dirty="0">
                          <a:effectLst/>
                        </a:rPr>
                        <a:t> Use case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UC-11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21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Tên Use case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Sửa </a:t>
                      </a:r>
                      <a:r>
                        <a:rPr lang="vi-VN" sz="400">
                          <a:effectLst/>
                        </a:rPr>
                        <a:t>HH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21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Tác nhân(Actor)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Người quản lí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1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Level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User Goal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21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Mô tả ngắn(Brief)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>
                          <a:effectLst/>
                        </a:rPr>
                        <a:t>Quản </a:t>
                      </a:r>
                      <a:r>
                        <a:rPr lang="en-US" sz="400">
                          <a:effectLst/>
                        </a:rPr>
                        <a:t>lí </a:t>
                      </a:r>
                      <a:r>
                        <a:rPr lang="vi-VN" sz="400">
                          <a:effectLst/>
                        </a:rPr>
                        <a:t>sửa thông tin hàng hóa </a:t>
                      </a:r>
                      <a:r>
                        <a:rPr lang="en-US" sz="400">
                          <a:effectLst/>
                        </a:rPr>
                        <a:t>trong hệ thống.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21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Tiền điều kiện (Preconditions)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>
                          <a:effectLst/>
                        </a:rPr>
                        <a:t>Người q</a:t>
                      </a:r>
                      <a:r>
                        <a:rPr lang="en-US" sz="400">
                          <a:effectLst/>
                        </a:rPr>
                        <a:t>u</a:t>
                      </a:r>
                      <a:r>
                        <a:rPr lang="vi-VN" sz="400">
                          <a:effectLst/>
                        </a:rPr>
                        <a:t>ản lí đang ở trang hàng hóa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437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Kết quả (Postconditions)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>
                          <a:effectLst/>
                        </a:rPr>
                        <a:t>Hệ thống sẽ  hiển thị thông tin hàng hóa được sửa trong doanh sách hàng hóa.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890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Điều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kiện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kích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hoạt</a:t>
                      </a:r>
                      <a:r>
                        <a:rPr lang="en-US" sz="400" dirty="0">
                          <a:effectLst/>
                        </a:rPr>
                        <a:t> use case (Triggers – specific business event)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>
                          <a:effectLst/>
                        </a:rPr>
                        <a:t>Q</a:t>
                      </a:r>
                      <a:r>
                        <a:rPr lang="en-US" sz="400">
                          <a:effectLst/>
                        </a:rPr>
                        <a:t>uản lí </a:t>
                      </a:r>
                      <a:r>
                        <a:rPr lang="vi-VN" sz="400">
                          <a:effectLst/>
                        </a:rPr>
                        <a:t>đang ở trang Hàng Hóa.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42281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>
                          <a:effectLst/>
                        </a:rPr>
                        <a:t>Luồng sự kiện chính (Main scenario, basic flow)</a:t>
                      </a:r>
                      <a:endParaRPr lang="en-US" sz="4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Người quản lí  Click vào nút Sửa để thực hiện chức năng sửa. 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400" dirty="0" err="1">
                          <a:effectLst/>
                        </a:rPr>
                        <a:t>Người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quản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lí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chọn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vi-VN" sz="400" dirty="0">
                          <a:effectLst/>
                        </a:rPr>
                        <a:t>hàng hóa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cần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sửa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tin.</a:t>
                      </a: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Người quản lí Click vào nút </a:t>
                      </a:r>
                      <a:r>
                        <a:rPr lang="en-US" sz="400" dirty="0">
                          <a:effectLst/>
                        </a:rPr>
                        <a:t>[</a:t>
                      </a:r>
                      <a:r>
                        <a:rPr lang="en-US" sz="400" dirty="0" err="1">
                          <a:effectLst/>
                        </a:rPr>
                        <a:t>Đồng</a:t>
                      </a:r>
                      <a:r>
                        <a:rPr lang="en-US" sz="400" dirty="0">
                          <a:effectLst/>
                        </a:rPr>
                        <a:t> ý]</a:t>
                      </a:r>
                      <a:r>
                        <a:rPr lang="vi-VN" sz="400" dirty="0">
                          <a:effectLst/>
                        </a:rPr>
                        <a:t> để thực hiện Sửa.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400" dirty="0" err="1">
                          <a:effectLst/>
                        </a:rPr>
                        <a:t>Hệ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thống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hiển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thị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báo</a:t>
                      </a:r>
                      <a:r>
                        <a:rPr lang="en-US" sz="400" dirty="0">
                          <a:effectLst/>
                        </a:rPr>
                        <a:t> “</a:t>
                      </a:r>
                      <a:r>
                        <a:rPr lang="vi-VN" sz="400" dirty="0">
                          <a:effectLst/>
                        </a:rPr>
                        <a:t>Sửa thành công</a:t>
                      </a:r>
                      <a:r>
                        <a:rPr lang="en-US" sz="400" dirty="0">
                          <a:effectLst/>
                        </a:rPr>
                        <a:t>”.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9637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Luồng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sự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kiện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phụ</a:t>
                      </a:r>
                      <a:r>
                        <a:rPr lang="en-US" sz="400" dirty="0">
                          <a:effectLst/>
                        </a:rPr>
                        <a:t> (Extensions)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 dirty="0">
                          <a:effectLst/>
                        </a:rPr>
                        <a:t>Bước 1: Nhập không đầy đủ thông tin hàng hóa</a:t>
                      </a:r>
                      <a:endParaRPr lang="en-US" sz="400" dirty="0">
                        <a:effectLst/>
                      </a:endParaRPr>
                    </a:p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>
                          <a:effectLst/>
                        </a:rPr>
                        <a:t> </a:t>
                      </a: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vi-VN" sz="400" dirty="0">
                          <a:effectLst/>
                        </a:rPr>
                        <a:t>Người quản lí k</a:t>
                      </a:r>
                      <a:r>
                        <a:rPr lang="en-US" sz="400" dirty="0" err="1">
                          <a:effectLst/>
                        </a:rPr>
                        <a:t>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nhập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đầy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đủ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tin</a:t>
                      </a:r>
                      <a:r>
                        <a:rPr lang="vi-VN" sz="400" dirty="0">
                          <a:effectLst/>
                        </a:rPr>
                        <a:t> hàng hóa cần sửa.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Người quản lí Click vào nút [Đồng ý].</a:t>
                      </a:r>
                      <a:endParaRPr lang="en-US" sz="4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Hệ thống hiển thị “vui lòng nhập đầy đủ ” </a:t>
                      </a:r>
                      <a:endParaRPr lang="en-US" sz="400" dirty="0">
                        <a:effectLst/>
                      </a:endParaRPr>
                    </a:p>
                    <a:p>
                      <a:pPr marL="3175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 dirty="0">
                          <a:effectLst/>
                        </a:rPr>
                        <a:t>Bước 2:  Hủy thao tác chức năng sửa.</a:t>
                      </a:r>
                      <a:endParaRPr lang="en-US" sz="400" dirty="0">
                        <a:effectLst/>
                      </a:endParaRPr>
                    </a:p>
                    <a:p>
                      <a:pPr marL="231775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Người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quản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lí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vi-VN" sz="400" dirty="0">
                          <a:effectLst/>
                        </a:rPr>
                        <a:t>Nhấp Nút [Hủy] để hủy thao tác xóa hàng hóa.</a:t>
                      </a:r>
                      <a:endParaRPr lang="en-US" sz="4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3024" marR="2302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7297" y="1137094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xóa hàng hóa</a:t>
            </a:r>
            <a:endParaRPr lang="en-US" sz="2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487917" y="1008339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sửa hàng hóa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6516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14060"/>
            <a:ext cx="6300300" cy="857400"/>
          </a:xfrm>
        </p:spPr>
        <p:txBody>
          <a:bodyPr/>
          <a:lstStyle/>
          <a:p>
            <a:pPr lvl="1" algn="ctr"/>
            <a:r>
              <a:rPr lang="vi-VN" sz="2800" dirty="0"/>
              <a:t>Chức năng quản lý NCC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865828"/>
              </p:ext>
            </p:extLst>
          </p:nvPr>
        </p:nvGraphicFramePr>
        <p:xfrm>
          <a:off x="533400" y="1722517"/>
          <a:ext cx="3276600" cy="3118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Document" r:id="rId3" imgW="6304640" imgH="6223590" progId="Word.Document.12">
                  <p:embed/>
                </p:oleObj>
              </mc:Choice>
              <mc:Fallback>
                <p:oleObj name="Document" r:id="rId3" imgW="6304640" imgH="62235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1722517"/>
                        <a:ext cx="3276600" cy="3118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809750"/>
            <a:ext cx="3267790" cy="3089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1064184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thêm NCC</a:t>
            </a:r>
            <a:endParaRPr lang="en-US" sz="20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495800" y="1077364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tìm kiếm NCC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27067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524221"/>
            <a:ext cx="363395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sửa NCC</a:t>
            </a:r>
            <a:endParaRPr lang="en-US" sz="20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068613" y="583394"/>
            <a:ext cx="356037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xóa NCC</a:t>
            </a:r>
            <a:endParaRPr lang="en-US" sz="2000" b="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0452993"/>
              </p:ext>
            </p:extLst>
          </p:nvPr>
        </p:nvGraphicFramePr>
        <p:xfrm>
          <a:off x="675290" y="1244168"/>
          <a:ext cx="3810000" cy="3647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Document" r:id="rId4" imgW="6304640" imgH="6033598" progId="Word.Document.12">
                  <p:embed/>
                </p:oleObj>
              </mc:Choice>
              <mc:Fallback>
                <p:oleObj name="Document" r:id="rId4" imgW="6304640" imgH="60335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5290" y="1244168"/>
                        <a:ext cx="3810000" cy="36475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290406"/>
              </p:ext>
            </p:extLst>
          </p:nvPr>
        </p:nvGraphicFramePr>
        <p:xfrm>
          <a:off x="5147387" y="1276350"/>
          <a:ext cx="3513137" cy="3436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Document" r:id="rId6" imgW="6304640" imgH="6438458" progId="Word.Document.12">
                  <p:embed/>
                </p:oleObj>
              </mc:Choice>
              <mc:Fallback>
                <p:oleObj name="Document" r:id="rId6" imgW="6304640" imgH="64384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47387" y="1276350"/>
                        <a:ext cx="3513137" cy="3436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940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448" y="2114550"/>
            <a:ext cx="6758152" cy="838200"/>
          </a:xfrm>
        </p:spPr>
        <p:txBody>
          <a:bodyPr/>
          <a:lstStyle/>
          <a:p>
            <a:r>
              <a:rPr lang="vi-VN" dirty="0"/>
              <a:t> </a:t>
            </a:r>
            <a:br>
              <a:rPr lang="en-US" sz="4400" dirty="0"/>
            </a:br>
            <a:r>
              <a:rPr lang="vi-VN" sz="4400" dirty="0"/>
              <a:t>     </a:t>
            </a:r>
            <a:r>
              <a:rPr lang="vi-VN" sz="2800" dirty="0"/>
              <a:t>Chức năng khách hàng</a:t>
            </a:r>
            <a:br>
              <a:rPr lang="en-US" sz="2800" dirty="0"/>
            </a:br>
            <a:br>
              <a:rPr lang="en-US" sz="96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4158" y="124416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thêm Khách hàng</a:t>
            </a:r>
            <a:endParaRPr lang="en-US" sz="20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495800" y="124416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tìm kiếm khách hàng</a:t>
            </a:r>
            <a:endParaRPr lang="en-US" sz="2000" b="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469187"/>
              </p:ext>
            </p:extLst>
          </p:nvPr>
        </p:nvGraphicFramePr>
        <p:xfrm>
          <a:off x="609600" y="1885950"/>
          <a:ext cx="3255579" cy="2942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Document" r:id="rId3" imgW="6304640" imgH="6843317" progId="Word.Document.12">
                  <p:embed/>
                </p:oleObj>
              </mc:Choice>
              <mc:Fallback>
                <p:oleObj name="Document" r:id="rId3" imgW="6304640" imgH="68433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885950"/>
                        <a:ext cx="3255579" cy="2942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362703"/>
              </p:ext>
            </p:extLst>
          </p:nvPr>
        </p:nvGraphicFramePr>
        <p:xfrm>
          <a:off x="5181600" y="1885950"/>
          <a:ext cx="3276600" cy="2736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Document" r:id="rId5" imgW="6304640" imgH="5658661" progId="Word.Document.12">
                  <p:embed/>
                </p:oleObj>
              </mc:Choice>
              <mc:Fallback>
                <p:oleObj name="Document" r:id="rId5" imgW="6304640" imgH="565866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81600" y="1885950"/>
                        <a:ext cx="3276600" cy="2736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940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4158" y="78696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sửa Khách hàng</a:t>
            </a:r>
            <a:endParaRPr lang="en-US" sz="20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495800" y="80930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xóakhách hàng</a:t>
            </a:r>
            <a:endParaRPr lang="en-US" sz="2000" b="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00271"/>
              </p:ext>
            </p:extLst>
          </p:nvPr>
        </p:nvGraphicFramePr>
        <p:xfrm>
          <a:off x="914400" y="1384750"/>
          <a:ext cx="3352800" cy="2895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Document" r:id="rId3" imgW="6304640" imgH="6487488" progId="Word.Document.12">
                  <p:embed/>
                </p:oleObj>
              </mc:Choice>
              <mc:Fallback>
                <p:oleObj name="Document" r:id="rId3" imgW="6304640" imgH="64874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384750"/>
                        <a:ext cx="3352800" cy="2895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265115"/>
              </p:ext>
            </p:extLst>
          </p:nvPr>
        </p:nvGraphicFramePr>
        <p:xfrm>
          <a:off x="5410200" y="1504950"/>
          <a:ext cx="29718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Document" r:id="rId5" imgW="6304640" imgH="7185807" progId="Word.Document.12">
                  <p:embed/>
                </p:oleObj>
              </mc:Choice>
              <mc:Fallback>
                <p:oleObj name="Document" r:id="rId5" imgW="6304640" imgH="71858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0200" y="1504950"/>
                        <a:ext cx="29718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859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114550"/>
            <a:ext cx="6758152" cy="838200"/>
          </a:xfrm>
        </p:spPr>
        <p:txBody>
          <a:bodyPr/>
          <a:lstStyle/>
          <a:p>
            <a:r>
              <a:rPr lang="vi-VN" dirty="0"/>
              <a:t> </a:t>
            </a:r>
            <a:br>
              <a:rPr lang="en-US" sz="4400" dirty="0"/>
            </a:br>
            <a:r>
              <a:rPr lang="vi-VN" sz="4400" dirty="0"/>
              <a:t>     </a:t>
            </a:r>
            <a:r>
              <a:rPr lang="vi-VN" sz="2800" dirty="0"/>
              <a:t>Chức năng quản lý nhân viên</a:t>
            </a:r>
            <a:br>
              <a:rPr lang="en-US" sz="2800" dirty="0"/>
            </a:br>
            <a:br>
              <a:rPr lang="en-US" sz="960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4158" y="124416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thêm nhân viên</a:t>
            </a:r>
            <a:endParaRPr lang="en-US" sz="20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495800" y="124416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tìm kiếm nhân viênn</a:t>
            </a:r>
            <a:endParaRPr lang="en-US" sz="2000" b="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99538"/>
              </p:ext>
            </p:extLst>
          </p:nvPr>
        </p:nvGraphicFramePr>
        <p:xfrm>
          <a:off x="5029200" y="1809750"/>
          <a:ext cx="3379787" cy="2875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8" name="Document" r:id="rId3" imgW="6304640" imgH="5364119" progId="Word.Document.12">
                  <p:embed/>
                </p:oleObj>
              </mc:Choice>
              <mc:Fallback>
                <p:oleObj name="Document" r:id="rId3" imgW="6304640" imgH="53641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9200" y="1809750"/>
                        <a:ext cx="3379787" cy="2875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8627807"/>
              </p:ext>
            </p:extLst>
          </p:nvPr>
        </p:nvGraphicFramePr>
        <p:xfrm>
          <a:off x="838200" y="1885950"/>
          <a:ext cx="3310758" cy="2837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Document" r:id="rId5" imgW="6304640" imgH="6628450" progId="Word.Document.12">
                  <p:embed/>
                </p:oleObj>
              </mc:Choice>
              <mc:Fallback>
                <p:oleObj name="Document" r:id="rId5" imgW="6304640" imgH="66284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200" y="1885950"/>
                        <a:ext cx="3310758" cy="2837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298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4158" y="697642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sửa nhân viên</a:t>
            </a:r>
            <a:endParaRPr lang="en-US" sz="2000" b="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11566" y="697642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</a:t>
            </a:r>
            <a:r>
              <a:rPr lang="vi-VN" sz="2000" b="0" dirty="0"/>
              <a:t>UC xóa nhân viên</a:t>
            </a:r>
            <a:endParaRPr lang="en-US" sz="2000" b="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626900"/>
              </p:ext>
            </p:extLst>
          </p:nvPr>
        </p:nvGraphicFramePr>
        <p:xfrm>
          <a:off x="4916378" y="1352550"/>
          <a:ext cx="3305175" cy="3474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2" name="Document" r:id="rId3" imgW="6304640" imgH="6628450" progId="Word.Document.12">
                  <p:embed/>
                </p:oleObj>
              </mc:Choice>
              <mc:Fallback>
                <p:oleObj name="Document" r:id="rId3" imgW="6304640" imgH="66284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16378" y="1352550"/>
                        <a:ext cx="3305175" cy="3474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645304"/>
              </p:ext>
            </p:extLst>
          </p:nvPr>
        </p:nvGraphicFramePr>
        <p:xfrm>
          <a:off x="775521" y="1392804"/>
          <a:ext cx="3263079" cy="3443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Document" r:id="rId5" imgW="6304640" imgH="6652965" progId="Word.Document.12">
                  <p:embed/>
                </p:oleObj>
              </mc:Choice>
              <mc:Fallback>
                <p:oleObj name="Document" r:id="rId5" imgW="6304640" imgH="665296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5521" y="1392804"/>
                        <a:ext cx="3263079" cy="3443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479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09550"/>
            <a:ext cx="6248400" cy="838200"/>
          </a:xfrm>
        </p:spPr>
        <p:txBody>
          <a:bodyPr/>
          <a:lstStyle/>
          <a:p>
            <a:pPr lvl="1" algn="ctr"/>
            <a:br>
              <a:rPr lang="en-US" sz="2800" dirty="0"/>
            </a:br>
            <a:r>
              <a:rPr lang="en-US" sz="2800" dirty="0">
                <a:latin typeface="Times New Roman" panose="02020603050405020304" pitchFamily="18" charset="0"/>
              </a:rPr>
              <a:t>ĐẶT TẢ MÀN HÌNH GIAO DIỆN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6B1D03-578C-4052-B2AF-CB80D156618B}"/>
              </a:ext>
            </a:extLst>
          </p:cNvPr>
          <p:cNvSpPr/>
          <p:nvPr/>
        </p:nvSpPr>
        <p:spPr>
          <a:xfrm>
            <a:off x="762000" y="1811199"/>
            <a:ext cx="2095446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endParaRPr lang="en-US" sz="23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899AD2-54EF-4441-B9E2-0A48106E165C}"/>
              </a:ext>
            </a:extLst>
          </p:cNvPr>
          <p:cNvSpPr/>
          <p:nvPr/>
        </p:nvSpPr>
        <p:spPr>
          <a:xfrm>
            <a:off x="6019800" y="1811199"/>
            <a:ext cx="240642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85" y="2257475"/>
            <a:ext cx="3728216" cy="2476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2D029-5B8B-4874-A880-DD61E30EF4A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9993" y="2259689"/>
            <a:ext cx="3429000" cy="268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026381-1FCF-44E0-B4E5-E4D9682F4BFA}"/>
              </a:ext>
            </a:extLst>
          </p:cNvPr>
          <p:cNvSpPr txBox="1">
            <a:spLocks/>
          </p:cNvSpPr>
          <p:nvPr/>
        </p:nvSpPr>
        <p:spPr>
          <a:xfrm>
            <a:off x="1600200" y="209550"/>
            <a:ext cx="6248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1" algn="ctr"/>
            <a:br>
              <a:rPr lang="en-US" sz="2800" dirty="0"/>
            </a:br>
            <a:r>
              <a:rPr lang="en-US" sz="2800" dirty="0">
                <a:latin typeface="Times New Roman" panose="02020603050405020304" pitchFamily="18" charset="0"/>
              </a:rPr>
              <a:t>ĐẶT TẢ MÀN HÌNH GIAO DIỆN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B0972A-2AD1-4A09-A026-2B5EC3F09121}"/>
              </a:ext>
            </a:extLst>
          </p:cNvPr>
          <p:cNvSpPr/>
          <p:nvPr/>
        </p:nvSpPr>
        <p:spPr>
          <a:xfrm>
            <a:off x="717772" y="1811199"/>
            <a:ext cx="2095446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endParaRPr lang="en-US" sz="23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29C99C-F41A-4271-B024-74554E33B971}"/>
              </a:ext>
            </a:extLst>
          </p:cNvPr>
          <p:cNvSpPr/>
          <p:nvPr/>
        </p:nvSpPr>
        <p:spPr>
          <a:xfrm>
            <a:off x="6019800" y="1811199"/>
            <a:ext cx="240642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C95109-A69F-43CD-9080-D409B3864A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284499"/>
            <a:ext cx="3200400" cy="27668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C82D58-6D00-4BBA-97FB-27BDF379F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84499"/>
            <a:ext cx="3702130" cy="276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9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 idx="4294967295"/>
          </p:nvPr>
        </p:nvSpPr>
        <p:spPr>
          <a:xfrm>
            <a:off x="914400" y="514350"/>
            <a:ext cx="7467600" cy="108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/>
              <a:t>Đề Tài</a:t>
            </a:r>
            <a:br>
              <a:rPr lang="vi-VN" sz="2800" dirty="0"/>
            </a:br>
            <a:r>
              <a:rPr lang="vi-VN" sz="2800" dirty="0"/>
              <a:t>QUẢN Lý Cửa Hàng Tiện Lợi</a:t>
            </a:r>
            <a:endParaRPr sz="2800" dirty="0"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4294967295"/>
          </p:nvPr>
        </p:nvSpPr>
        <p:spPr>
          <a:xfrm>
            <a:off x="2438400" y="2114550"/>
            <a:ext cx="4267200" cy="289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NHÓM 7</a:t>
            </a:r>
            <a:endParaRPr sz="20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/>
              <a:t>Nguyễn Thị Mỹ Liêm (Trưởng nhóm)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/>
              <a:t>Lê Thị Kim Hương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/>
              <a:t>Nguyễn Tấn Nhị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 dirty="0"/>
              <a:t>Nguyễn Dương Thế Vinh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/>
              <a:t>Mạc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endParaRPr lang="vi-VN" sz="2000" dirty="0"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8EA735-5E41-49C3-9B41-7E5FAB04ECF9}"/>
              </a:ext>
            </a:extLst>
          </p:cNvPr>
          <p:cNvSpPr txBox="1">
            <a:spLocks/>
          </p:cNvSpPr>
          <p:nvPr/>
        </p:nvSpPr>
        <p:spPr>
          <a:xfrm>
            <a:off x="1600200" y="209550"/>
            <a:ext cx="6248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1" algn="ctr"/>
            <a:br>
              <a:rPr lang="en-US" sz="2800" dirty="0"/>
            </a:br>
            <a:r>
              <a:rPr lang="en-US" sz="2800" dirty="0">
                <a:latin typeface="Times New Roman" panose="02020603050405020304" pitchFamily="18" charset="0"/>
              </a:rPr>
              <a:t>ĐẶT TẢ MÀN HÌNH GIAO DIỆN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78C5EE-5DB8-496A-A9FD-E56EF7805A55}"/>
              </a:ext>
            </a:extLst>
          </p:cNvPr>
          <p:cNvSpPr/>
          <p:nvPr/>
        </p:nvSpPr>
        <p:spPr>
          <a:xfrm>
            <a:off x="717772" y="1811199"/>
            <a:ext cx="2095446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endParaRPr lang="en-US" sz="23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2A65F2-EA01-4F54-828D-5875A914CCF1}"/>
              </a:ext>
            </a:extLst>
          </p:cNvPr>
          <p:cNvSpPr/>
          <p:nvPr/>
        </p:nvSpPr>
        <p:spPr>
          <a:xfrm>
            <a:off x="6019800" y="1811199"/>
            <a:ext cx="240642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33FC30-519E-48B7-A9A0-E95E24529E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2467025"/>
            <a:ext cx="3733800" cy="2676475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3B234F8F-9059-497F-87D0-9AF542C5C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371871"/>
            <a:ext cx="3325812" cy="276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00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4C1BFE-1D7B-4251-ACFC-E7FAE3AF5A3A}"/>
              </a:ext>
            </a:extLst>
          </p:cNvPr>
          <p:cNvSpPr txBox="1">
            <a:spLocks/>
          </p:cNvSpPr>
          <p:nvPr/>
        </p:nvSpPr>
        <p:spPr>
          <a:xfrm>
            <a:off x="1600200" y="209550"/>
            <a:ext cx="6248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1" algn="ctr"/>
            <a:br>
              <a:rPr lang="en-US" sz="2800" dirty="0"/>
            </a:br>
            <a:r>
              <a:rPr lang="en-US" sz="2800" dirty="0">
                <a:latin typeface="Times New Roman" panose="02020603050405020304" pitchFamily="18" charset="0"/>
              </a:rPr>
              <a:t>ĐẶT TẢ MÀN HÌNH GIAO DIỆN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3582D5-15B4-458F-81A5-D90C665A8A04}"/>
              </a:ext>
            </a:extLst>
          </p:cNvPr>
          <p:cNvSpPr/>
          <p:nvPr/>
        </p:nvSpPr>
        <p:spPr>
          <a:xfrm>
            <a:off x="717772" y="1811199"/>
            <a:ext cx="2095446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endParaRPr lang="en-US" sz="23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D906B7-233E-400C-9608-D9F843BF68AF}"/>
              </a:ext>
            </a:extLst>
          </p:cNvPr>
          <p:cNvSpPr/>
          <p:nvPr/>
        </p:nvSpPr>
        <p:spPr>
          <a:xfrm>
            <a:off x="6019800" y="1811199"/>
            <a:ext cx="240642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7BBE5-4A0D-4540-81BC-FD96FF47E3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2469855"/>
            <a:ext cx="3505200" cy="2464095"/>
          </a:xfrm>
          <a:prstGeom prst="rect">
            <a:avLst/>
          </a:prstGeom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E72EF7E9-1AF4-493E-9CD2-06330E85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706" y="2449867"/>
            <a:ext cx="3577522" cy="246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97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A5AA65-EB5A-4B21-A14A-E2597D40AE8B}"/>
              </a:ext>
            </a:extLst>
          </p:cNvPr>
          <p:cNvSpPr txBox="1">
            <a:spLocks/>
          </p:cNvSpPr>
          <p:nvPr/>
        </p:nvSpPr>
        <p:spPr>
          <a:xfrm>
            <a:off x="1600200" y="209550"/>
            <a:ext cx="6248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1" algn="ctr"/>
            <a:br>
              <a:rPr lang="en-US" sz="2800" dirty="0"/>
            </a:br>
            <a:r>
              <a:rPr lang="en-US" sz="2800" dirty="0">
                <a:latin typeface="Times New Roman" panose="02020603050405020304" pitchFamily="18" charset="0"/>
              </a:rPr>
              <a:t>ĐẶT TẢ MÀN HÌNH GIAO DIỆN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0D4F90-16AF-47F4-A15D-BA91A0ADB3FC}"/>
              </a:ext>
            </a:extLst>
          </p:cNvPr>
          <p:cNvSpPr/>
          <p:nvPr/>
        </p:nvSpPr>
        <p:spPr>
          <a:xfrm>
            <a:off x="717772" y="1811199"/>
            <a:ext cx="2095446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endParaRPr lang="en-US" sz="23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DA1F32-42D7-404C-83B2-4E2D4CB42D5D}"/>
              </a:ext>
            </a:extLst>
          </p:cNvPr>
          <p:cNvSpPr/>
          <p:nvPr/>
        </p:nvSpPr>
        <p:spPr>
          <a:xfrm>
            <a:off x="6019800" y="1811199"/>
            <a:ext cx="240642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792931-ECFE-4EAD-B7F3-95A6F0DFDE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367937"/>
            <a:ext cx="3410268" cy="2464095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28F90706-F942-4EE5-8016-A4262EECA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367936"/>
            <a:ext cx="3535361" cy="246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0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D77488E-E85A-489E-B24B-942BFA0E4B33}"/>
              </a:ext>
            </a:extLst>
          </p:cNvPr>
          <p:cNvSpPr txBox="1">
            <a:spLocks/>
          </p:cNvSpPr>
          <p:nvPr/>
        </p:nvSpPr>
        <p:spPr>
          <a:xfrm>
            <a:off x="1600200" y="209550"/>
            <a:ext cx="6248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1" algn="ctr"/>
            <a:br>
              <a:rPr lang="en-US" sz="2800" dirty="0"/>
            </a:br>
            <a:r>
              <a:rPr lang="en-US" sz="2800" dirty="0">
                <a:latin typeface="Times New Roman" panose="02020603050405020304" pitchFamily="18" charset="0"/>
              </a:rPr>
              <a:t>ĐẶT TẢ MÀN HÌNH GIAO DIỆN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FDE981-765D-48C7-BDE3-F973EE0DB79F}"/>
              </a:ext>
            </a:extLst>
          </p:cNvPr>
          <p:cNvSpPr/>
          <p:nvPr/>
        </p:nvSpPr>
        <p:spPr>
          <a:xfrm>
            <a:off x="717772" y="1811199"/>
            <a:ext cx="2095446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endParaRPr lang="en-US" sz="23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7E472-64C4-4A81-8E83-460D09D654A0}"/>
              </a:ext>
            </a:extLst>
          </p:cNvPr>
          <p:cNvSpPr/>
          <p:nvPr/>
        </p:nvSpPr>
        <p:spPr>
          <a:xfrm>
            <a:off x="6019800" y="1811199"/>
            <a:ext cx="240642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E8EFF9-D02D-4954-9F5B-06F8888845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419350"/>
            <a:ext cx="3392487" cy="2399664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0D505177-82A0-4713-91E3-DA1DEC0E4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418" y="2275639"/>
            <a:ext cx="3392488" cy="249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99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147CBB2-9B0B-43CB-B17D-39C474225F1C}"/>
              </a:ext>
            </a:extLst>
          </p:cNvPr>
          <p:cNvSpPr txBox="1">
            <a:spLocks/>
          </p:cNvSpPr>
          <p:nvPr/>
        </p:nvSpPr>
        <p:spPr>
          <a:xfrm>
            <a:off x="1600200" y="209550"/>
            <a:ext cx="6248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1" algn="ctr"/>
            <a:br>
              <a:rPr lang="en-US" sz="2800" dirty="0"/>
            </a:br>
            <a:r>
              <a:rPr lang="en-US" sz="2800" dirty="0">
                <a:latin typeface="Times New Roman" panose="02020603050405020304" pitchFamily="18" charset="0"/>
              </a:rPr>
              <a:t>ĐẶT TẢ MÀN HÌNH GIAO DIỆN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9D106-3F6F-47FB-86E4-B77B7C86A089}"/>
              </a:ext>
            </a:extLst>
          </p:cNvPr>
          <p:cNvSpPr/>
          <p:nvPr/>
        </p:nvSpPr>
        <p:spPr>
          <a:xfrm>
            <a:off x="717772" y="1811199"/>
            <a:ext cx="2095446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endParaRPr lang="en-US" sz="23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D550CD-C6CB-41DA-91CD-B68DC48AB767}"/>
              </a:ext>
            </a:extLst>
          </p:cNvPr>
          <p:cNvSpPr/>
          <p:nvPr/>
        </p:nvSpPr>
        <p:spPr>
          <a:xfrm>
            <a:off x="6019800" y="1811199"/>
            <a:ext cx="240642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5F5601F-B5D4-46A2-AB25-46C119E45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566" y="2257475"/>
            <a:ext cx="3141662" cy="25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402F2-4F49-4703-BA89-AABCE5592D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2288045"/>
            <a:ext cx="3276599" cy="25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D7D83D-E928-4F72-9F68-5EAA4CBE65A3}"/>
              </a:ext>
            </a:extLst>
          </p:cNvPr>
          <p:cNvSpPr txBox="1">
            <a:spLocks/>
          </p:cNvSpPr>
          <p:nvPr/>
        </p:nvSpPr>
        <p:spPr>
          <a:xfrm>
            <a:off x="1600200" y="209550"/>
            <a:ext cx="6248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lvl="1" algn="ctr"/>
            <a:br>
              <a:rPr lang="en-US" sz="2800" dirty="0"/>
            </a:br>
            <a:r>
              <a:rPr lang="en-US" sz="2800" dirty="0">
                <a:latin typeface="Times New Roman" panose="02020603050405020304" pitchFamily="18" charset="0"/>
              </a:rPr>
              <a:t>ĐẶT TẢ MÀN HÌNH GIAO DIỆN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543AE0-B164-4441-A19F-9950CBA9D6C2}"/>
              </a:ext>
            </a:extLst>
          </p:cNvPr>
          <p:cNvSpPr/>
          <p:nvPr/>
        </p:nvSpPr>
        <p:spPr>
          <a:xfrm>
            <a:off x="717772" y="1811199"/>
            <a:ext cx="2095446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endParaRPr lang="en-US" sz="2300" b="0" cap="none" spc="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D3AFE8-13A3-4479-B9E5-72A538E80C3B}"/>
              </a:ext>
            </a:extLst>
          </p:cNvPr>
          <p:cNvSpPr/>
          <p:nvPr/>
        </p:nvSpPr>
        <p:spPr>
          <a:xfrm>
            <a:off x="6019800" y="1811199"/>
            <a:ext cx="2406428" cy="4462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300" b="0" cap="none" spc="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300" b="0" cap="none" spc="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7EB63C16-94ED-44DD-9EF0-0817C5AE2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16" y="2325653"/>
            <a:ext cx="3440112" cy="263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EA5851-2A6D-4120-8BD2-CFBD25C473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3400" y="2347070"/>
            <a:ext cx="3276600" cy="258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762000" y="514350"/>
            <a:ext cx="8001000" cy="8417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2800" dirty="0">
                <a:latin typeface="+mn-lt"/>
              </a:rPr>
              <a:t>Test case </a:t>
            </a:r>
            <a:r>
              <a:rPr lang="en-US" sz="2800" dirty="0" err="1">
                <a:latin typeface="+mn-lt"/>
              </a:rPr>
              <a:t>nhóm</a:t>
            </a:r>
            <a:r>
              <a:rPr lang="en-US" sz="2800" dirty="0">
                <a:latin typeface="+mn-lt"/>
              </a:rPr>
              <a:t> </a:t>
            </a:r>
            <a:r>
              <a:rPr lang="en-US" sz="2800" dirty="0" err="1">
                <a:latin typeface="+mn-lt"/>
              </a:rPr>
              <a:t>đa</a:t>
            </a:r>
            <a:r>
              <a:rPr lang="en-US" sz="2800" dirty="0">
                <a:latin typeface="+mn-lt"/>
              </a:rPr>
              <a:t>̃ </a:t>
            </a:r>
            <a:r>
              <a:rPr lang="en-US" sz="2800" dirty="0" err="1">
                <a:latin typeface="+mn-lt"/>
              </a:rPr>
              <a:t>làm</a:t>
            </a:r>
            <a:endParaRPr sz="2800" dirty="0">
              <a:latin typeface="+mn-lt"/>
            </a:endParaRPr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1828800" y="2190750"/>
            <a:ext cx="2359800" cy="7180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T</a:t>
            </a:r>
            <a:r>
              <a:rPr lang="vi-VN" b="1" dirty="0"/>
              <a:t>est </a:t>
            </a:r>
            <a:r>
              <a:rPr lang="en-US" b="1" dirty="0"/>
              <a:t>C</a:t>
            </a:r>
            <a:r>
              <a:rPr lang="vi-VN" b="1" dirty="0"/>
              <a:t>ase </a:t>
            </a:r>
            <a:r>
              <a:rPr lang="en-US" b="1" dirty="0"/>
              <a:t> </a:t>
            </a:r>
            <a:r>
              <a:rPr lang="vi-VN" b="1" dirty="0"/>
              <a:t>quản lý đăng nhập và đăng xuất</a:t>
            </a:r>
            <a:endParaRPr dirty="0"/>
          </a:p>
        </p:txBody>
      </p:sp>
      <p:sp>
        <p:nvSpPr>
          <p:cNvPr id="250" name="Google Shape;250;p31"/>
          <p:cNvSpPr txBox="1">
            <a:spLocks noGrp="1"/>
          </p:cNvSpPr>
          <p:nvPr>
            <p:ph type="body" idx="2"/>
          </p:nvPr>
        </p:nvSpPr>
        <p:spPr>
          <a:xfrm>
            <a:off x="1828800" y="2952750"/>
            <a:ext cx="2359800" cy="4132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Font typeface="Wingdings" pitchFamily="2" charset="2"/>
              <a:buChar char="q"/>
            </a:pPr>
            <a:r>
              <a:rPr lang="vi-VN" b="1" dirty="0"/>
              <a:t>Test Case quản lý tài khoản</a:t>
            </a:r>
            <a:endParaRPr dirty="0"/>
          </a:p>
        </p:txBody>
      </p:sp>
      <p:sp>
        <p:nvSpPr>
          <p:cNvPr id="251" name="Google Shape;251;p31"/>
          <p:cNvSpPr txBox="1">
            <a:spLocks noGrp="1"/>
          </p:cNvSpPr>
          <p:nvPr>
            <p:ph type="body" idx="3"/>
          </p:nvPr>
        </p:nvSpPr>
        <p:spPr>
          <a:xfrm>
            <a:off x="1905000" y="3638550"/>
            <a:ext cx="2359800" cy="6418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Font typeface="Wingdings" pitchFamily="2" charset="2"/>
              <a:buChar char="q"/>
            </a:pPr>
            <a:r>
              <a:rPr lang="vi-VN" b="1" dirty="0"/>
              <a:t>Test case quản lý lớp học</a:t>
            </a:r>
            <a:endParaRPr dirty="0"/>
          </a:p>
        </p:txBody>
      </p:sp>
      <p:sp>
        <p:nvSpPr>
          <p:cNvPr id="252" name="Google Shape;252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5029200" y="1809750"/>
            <a:ext cx="2359800" cy="92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>
              <a:buNone/>
            </a:pPr>
            <a:r>
              <a:rPr lang="vi-VN" dirty="0"/>
              <a:t> 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vi-VN" b="1" dirty="0"/>
              <a:t> Test case quản lý học sinh</a:t>
            </a:r>
            <a:endParaRPr lang="en-US" dirty="0"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2"/>
          </p:nvPr>
        </p:nvSpPr>
        <p:spPr>
          <a:xfrm>
            <a:off x="5105400" y="3028950"/>
            <a:ext cx="2359800" cy="83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vi-VN" b="1" dirty="0"/>
              <a:t>Test case quản lý giao viên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.</a:t>
            </a:r>
            <a:endParaRPr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F4217-9EF4-46CE-B77C-7DFA065658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7" name="Google Shape;248;p31">
            <a:extLst>
              <a:ext uri="{FF2B5EF4-FFF2-40B4-BE49-F238E27FC236}">
                <a16:creationId xmlns:a16="http://schemas.microsoft.com/office/drawing/2014/main" id="{FAAD4E2E-3055-445E-ABE7-4C0534232A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514350"/>
            <a:ext cx="8001000" cy="8417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 algn="ctr"/>
            <a:r>
              <a:rPr lang="en-US" sz="3200" dirty="0"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TEST CASE QUẢN LÝ </a:t>
            </a:r>
            <a:r>
              <a:rPr lang="vi-VN" sz="3200" dirty="0">
                <a:latin typeface="Times" panose="020B0500000000000000" pitchFamily="34" charset="0"/>
                <a:ea typeface="Times" panose="020B0500000000000000" pitchFamily="34" charset="0"/>
                <a:cs typeface="Times" panose="020B0500000000000000" pitchFamily="34" charset="0"/>
              </a:rPr>
              <a:t>ĐĂNG NHẬP VÀ ĐĂNG XUẤT</a:t>
            </a:r>
            <a:endParaRPr sz="3200" dirty="0">
              <a:latin typeface="Times" panose="020B0500000000000000" pitchFamily="34" charset="0"/>
              <a:ea typeface="Times" panose="020B0500000000000000" pitchFamily="34" charset="0"/>
              <a:cs typeface="Times" panose="020B0500000000000000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F914C4C-A982-45C1-9B3D-A39DEA96D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166475"/>
              </p:ext>
            </p:extLst>
          </p:nvPr>
        </p:nvGraphicFramePr>
        <p:xfrm>
          <a:off x="696497" y="1733551"/>
          <a:ext cx="7380703" cy="3218711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900419">
                  <a:extLst>
                    <a:ext uri="{9D8B030D-6E8A-4147-A177-3AD203B41FA5}">
                      <a16:colId xmlns:a16="http://schemas.microsoft.com/office/drawing/2014/main" val="1242998777"/>
                    </a:ext>
                  </a:extLst>
                </a:gridCol>
                <a:gridCol w="2728541">
                  <a:extLst>
                    <a:ext uri="{9D8B030D-6E8A-4147-A177-3AD203B41FA5}">
                      <a16:colId xmlns:a16="http://schemas.microsoft.com/office/drawing/2014/main" val="1928674061"/>
                    </a:ext>
                  </a:extLst>
                </a:gridCol>
                <a:gridCol w="1023202">
                  <a:extLst>
                    <a:ext uri="{9D8B030D-6E8A-4147-A177-3AD203B41FA5}">
                      <a16:colId xmlns:a16="http://schemas.microsoft.com/office/drawing/2014/main" val="486374833"/>
                    </a:ext>
                  </a:extLst>
                </a:gridCol>
                <a:gridCol w="2728541">
                  <a:extLst>
                    <a:ext uri="{9D8B030D-6E8A-4147-A177-3AD203B41FA5}">
                      <a16:colId xmlns:a16="http://schemas.microsoft.com/office/drawing/2014/main" val="3629471611"/>
                    </a:ext>
                  </a:extLst>
                </a:gridCol>
              </a:tblGrid>
              <a:tr h="6105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Mã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Test </a:t>
                      </a:r>
                      <a:r>
                        <a:rPr lang="en-US" sz="1400" dirty="0" err="1">
                          <a:effectLst/>
                        </a:rPr>
                        <a:t>casea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Tiêu đề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(Mô tả ngắn gọn)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Kết quả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(Passed hoặc Failed)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 chú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(Chụp hình minh chứng/ghi chú thêm)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extLst>
                  <a:ext uri="{0D108BD9-81ED-4DB2-BD59-A6C34878D82A}">
                    <a16:rowId xmlns:a16="http://schemas.microsoft.com/office/drawing/2014/main" val="2463310641"/>
                  </a:ext>
                </a:extLst>
              </a:tr>
              <a:tr h="74745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TC_01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Đăng nhập thành công</a:t>
                      </a:r>
                      <a:endParaRPr lang="en-US" sz="14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(n</a:t>
                      </a:r>
                      <a:r>
                        <a:rPr lang="en-US" sz="1400">
                          <a:effectLst/>
                        </a:rPr>
                        <a:t>hập thông tin đăng nhập gồm tên tài khoản và mật khẩu</a:t>
                      </a:r>
                      <a:r>
                        <a:rPr lang="vi-VN" sz="1400">
                          <a:effectLst/>
                        </a:rPr>
                        <a:t>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Passed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Chức năng đã hoàn thành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extLst>
                  <a:ext uri="{0D108BD9-81ED-4DB2-BD59-A6C34878D82A}">
                    <a16:rowId xmlns:a16="http://schemas.microsoft.com/office/drawing/2014/main" val="245945910"/>
                  </a:ext>
                </a:extLst>
              </a:tr>
              <a:tr h="102157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TC_02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Đăng nhập không thành công </a:t>
                      </a:r>
                      <a:r>
                        <a:rPr lang="vi-VN" sz="1400">
                          <a:effectLst/>
                        </a:rPr>
                        <a:t>(</a:t>
                      </a:r>
                      <a:r>
                        <a:rPr lang="en-US" sz="1400">
                          <a:effectLst/>
                        </a:rPr>
                        <a:t>không nhập thông tin đăng</a:t>
                      </a:r>
                      <a:r>
                        <a:rPr lang="vi-VN" sz="1400">
                          <a:effectLst/>
                        </a:rPr>
                        <a:t> nhâp – nhập sai thông tin đăng nhập)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Chức năng đã hoàn thành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extLst>
                  <a:ext uri="{0D108BD9-81ED-4DB2-BD59-A6C34878D82A}">
                    <a16:rowId xmlns:a16="http://schemas.microsoft.com/office/drawing/2014/main" val="2627383845"/>
                  </a:ext>
                </a:extLst>
              </a:tr>
              <a:tr h="2580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TC_03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Đăng xuất thành công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Chức năng được hoàn thành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extLst>
                  <a:ext uri="{0D108BD9-81ED-4DB2-BD59-A6C34878D82A}">
                    <a16:rowId xmlns:a16="http://schemas.microsoft.com/office/drawing/2014/main" val="4045489011"/>
                  </a:ext>
                </a:extLst>
              </a:tr>
              <a:tr h="2580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TC_04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Không đăng xuất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 dirty="0">
                          <a:effectLst/>
                        </a:rPr>
                        <a:t>Chức năng được hoàn thành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60" marR="49360" marT="0" marB="0"/>
                </a:tc>
                <a:extLst>
                  <a:ext uri="{0D108BD9-81ED-4DB2-BD59-A6C34878D82A}">
                    <a16:rowId xmlns:a16="http://schemas.microsoft.com/office/drawing/2014/main" val="391034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7406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5000E6-E412-42E1-8BB2-3B88AE08B1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8" name="Google Shape;248;p31">
            <a:extLst>
              <a:ext uri="{FF2B5EF4-FFF2-40B4-BE49-F238E27FC236}">
                <a16:creationId xmlns:a16="http://schemas.microsoft.com/office/drawing/2014/main" id="{286C2FB7-B7D3-4F33-B126-F4067BE01D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285750"/>
            <a:ext cx="8001000" cy="5369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200" dirty="0"/>
              <a:t>TEST REPORT QUẢN LÝ </a:t>
            </a:r>
            <a:r>
              <a:rPr lang="vi-VN" sz="3200" dirty="0"/>
              <a:t>TÀI KHOẢN</a:t>
            </a:r>
            <a:endParaRPr lang="en-US" sz="32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14E5231-8E7C-4EB1-89C4-598C87995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051415"/>
              </p:ext>
            </p:extLst>
          </p:nvPr>
        </p:nvGraphicFramePr>
        <p:xfrm>
          <a:off x="762000" y="895350"/>
          <a:ext cx="7772400" cy="4083181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163706">
                  <a:extLst>
                    <a:ext uri="{9D8B030D-6E8A-4147-A177-3AD203B41FA5}">
                      <a16:colId xmlns:a16="http://schemas.microsoft.com/office/drawing/2014/main" val="2500107605"/>
                    </a:ext>
                  </a:extLst>
                </a:gridCol>
                <a:gridCol w="2442344">
                  <a:extLst>
                    <a:ext uri="{9D8B030D-6E8A-4147-A177-3AD203B41FA5}">
                      <a16:colId xmlns:a16="http://schemas.microsoft.com/office/drawing/2014/main" val="582627981"/>
                    </a:ext>
                  </a:extLst>
                </a:gridCol>
                <a:gridCol w="1005671">
                  <a:extLst>
                    <a:ext uri="{9D8B030D-6E8A-4147-A177-3AD203B41FA5}">
                      <a16:colId xmlns:a16="http://schemas.microsoft.com/office/drawing/2014/main" val="2852822903"/>
                    </a:ext>
                  </a:extLst>
                </a:gridCol>
                <a:gridCol w="3160679">
                  <a:extLst>
                    <a:ext uri="{9D8B030D-6E8A-4147-A177-3AD203B41FA5}">
                      <a16:colId xmlns:a16="http://schemas.microsoft.com/office/drawing/2014/main" val="2661232935"/>
                    </a:ext>
                  </a:extLst>
                </a:gridCol>
              </a:tblGrid>
              <a:tr h="44022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 đề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(Mô tả ngắn gọn)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 quả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(Passed hoặc Failed)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Ghi chú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(Chụp hình minh chứng/ghi chú thêm)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extLst>
                  <a:ext uri="{0D108BD9-81ED-4DB2-BD59-A6C34878D82A}">
                    <a16:rowId xmlns:a16="http://schemas.microsoft.com/office/drawing/2014/main" val="2469556747"/>
                  </a:ext>
                </a:extLst>
              </a:tr>
              <a:tr h="5794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TC_01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êm tài khoản thành công (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nhập thông tin tài khoản tài khoản, mật khẩu, loại tài khoản</a:t>
                      </a: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Giáo viên Xem thông tin trang tai khoản bị lỗi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SQL giáo viên bị lỗi đăng nhập không được.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extLst>
                  <a:ext uri="{0D108BD9-81ED-4DB2-BD59-A6C34878D82A}">
                    <a16:rowId xmlns:a16="http://schemas.microsoft.com/office/drawing/2014/main" val="1379227088"/>
                  </a:ext>
                </a:extLst>
              </a:tr>
              <a:tr h="108348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TC_02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 tài khoản không thành công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hông nhập, nhập thiếu thông tin tài khoản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ài khoản đã tồn tại.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45720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3147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extLst>
                  <a:ext uri="{0D108BD9-81ED-4DB2-BD59-A6C34878D82A}">
                    <a16:rowId xmlns:a16="http://schemas.microsoft.com/office/drawing/2014/main" val="2048658235"/>
                  </a:ext>
                </a:extLst>
              </a:tr>
              <a:tr h="2643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TC_03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Xóa tài khoản  thành công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extLst>
                  <a:ext uri="{0D108BD9-81ED-4DB2-BD59-A6C34878D82A}">
                    <a16:rowId xmlns:a16="http://schemas.microsoft.com/office/drawing/2014/main" val="2542845713"/>
                  </a:ext>
                </a:extLst>
              </a:tr>
              <a:tr h="53740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TC_04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Xóa tài khoản không thành công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khoản chưa chọn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và bấm vào nút </a:t>
                      </a: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Xóa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extLst>
                  <a:ext uri="{0D108BD9-81ED-4DB2-BD59-A6C34878D82A}">
                    <a16:rowId xmlns:a16="http://schemas.microsoft.com/office/drawing/2014/main" val="2930996208"/>
                  </a:ext>
                </a:extLst>
              </a:tr>
              <a:tr h="2643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TC_05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ửa </a:t>
                      </a: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 tin 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khoản</a:t>
                      </a: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thành công 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extLst>
                  <a:ext uri="{0D108BD9-81ED-4DB2-BD59-A6C34878D82A}">
                    <a16:rowId xmlns:a16="http://schemas.microsoft.com/office/drawing/2014/main" val="3924305474"/>
                  </a:ext>
                </a:extLst>
              </a:tr>
              <a:tr h="2643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TC_06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 </a:t>
                      </a: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thông tin </a:t>
                      </a: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tài khoản</a:t>
                      </a: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không  thành công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extLst>
                  <a:ext uri="{0D108BD9-81ED-4DB2-BD59-A6C34878D82A}">
                    <a16:rowId xmlns:a16="http://schemas.microsoft.com/office/drawing/2014/main" val="150242821"/>
                  </a:ext>
                </a:extLst>
              </a:tr>
              <a:tr h="2643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TC_07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 thông tin tài khoản thành công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extLst>
                  <a:ext uri="{0D108BD9-81ED-4DB2-BD59-A6C34878D82A}">
                    <a16:rowId xmlns:a16="http://schemas.microsoft.com/office/drawing/2014/main" val="3027625026"/>
                  </a:ext>
                </a:extLst>
              </a:tr>
              <a:tr h="26436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TC_08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 thông tin tài khoản không thành công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9312" marR="19312" marT="0" marB="0"/>
                </a:tc>
                <a:extLst>
                  <a:ext uri="{0D108BD9-81ED-4DB2-BD59-A6C34878D82A}">
                    <a16:rowId xmlns:a16="http://schemas.microsoft.com/office/drawing/2014/main" val="2862237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407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4C1318-0B50-4EB5-9313-73440FE1182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248;p31">
            <a:extLst>
              <a:ext uri="{FF2B5EF4-FFF2-40B4-BE49-F238E27FC236}">
                <a16:creationId xmlns:a16="http://schemas.microsoft.com/office/drawing/2014/main" id="{6CD3960E-0933-47F0-BB00-1A07DF8A0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285750"/>
            <a:ext cx="8001000" cy="5369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REPORT QUẢN LÝ 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LỚP HỌC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893AC7E-25B8-4C8E-A2AA-61CBBC9AE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860919"/>
              </p:ext>
            </p:extLst>
          </p:nvPr>
        </p:nvGraphicFramePr>
        <p:xfrm>
          <a:off x="762000" y="1200151"/>
          <a:ext cx="7162800" cy="3698128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157895">
                  <a:extLst>
                    <a:ext uri="{9D8B030D-6E8A-4147-A177-3AD203B41FA5}">
                      <a16:colId xmlns:a16="http://schemas.microsoft.com/office/drawing/2014/main" val="788059276"/>
                    </a:ext>
                  </a:extLst>
                </a:gridCol>
                <a:gridCol w="2423503">
                  <a:extLst>
                    <a:ext uri="{9D8B030D-6E8A-4147-A177-3AD203B41FA5}">
                      <a16:colId xmlns:a16="http://schemas.microsoft.com/office/drawing/2014/main" val="1502902070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1945240840"/>
                    </a:ext>
                  </a:extLst>
                </a:gridCol>
                <a:gridCol w="1790701">
                  <a:extLst>
                    <a:ext uri="{9D8B030D-6E8A-4147-A177-3AD203B41FA5}">
                      <a16:colId xmlns:a16="http://schemas.microsoft.com/office/drawing/2014/main" val="3977009423"/>
                    </a:ext>
                  </a:extLst>
                </a:gridCol>
              </a:tblGrid>
              <a:tr h="6477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Mã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Test case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Tiêu đề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(Mô tả ngắn gọn)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Kết quả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(Passed hoặc Failed)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Ghi chú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(Chụp hình minh chứng/ghi chú thêm)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extLst>
                  <a:ext uri="{0D108BD9-81ED-4DB2-BD59-A6C34878D82A}">
                    <a16:rowId xmlns:a16="http://schemas.microsoft.com/office/drawing/2014/main" val="1265996561"/>
                  </a:ext>
                </a:extLst>
              </a:tr>
              <a:tr h="5600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TC_01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thêm lớp học</a:t>
                      </a:r>
                      <a:r>
                        <a:rPr lang="vi-VN" sz="1400">
                          <a:effectLst/>
                        </a:rPr>
                        <a:t> thành công</a:t>
                      </a:r>
                      <a:endParaRPr lang="en-US" sz="14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extLst>
                  <a:ext uri="{0D108BD9-81ED-4DB2-BD59-A6C34878D82A}">
                    <a16:rowId xmlns:a16="http://schemas.microsoft.com/office/drawing/2014/main" val="3633785258"/>
                  </a:ext>
                </a:extLst>
              </a:tr>
              <a:tr h="82073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TC_02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thêm lớp học</a:t>
                      </a:r>
                      <a:r>
                        <a:rPr lang="vi-VN" sz="1400">
                          <a:effectLst/>
                        </a:rPr>
                        <a:t>  không hành công</a:t>
                      </a:r>
                      <a:endParaRPr lang="en-US" sz="14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extLst>
                  <a:ext uri="{0D108BD9-81ED-4DB2-BD59-A6C34878D82A}">
                    <a16:rowId xmlns:a16="http://schemas.microsoft.com/office/drawing/2014/main" val="2977387860"/>
                  </a:ext>
                </a:extLst>
              </a:tr>
              <a:tr h="2871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TC_03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Xóa lớp học thành công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extLst>
                  <a:ext uri="{0D108BD9-81ED-4DB2-BD59-A6C34878D82A}">
                    <a16:rowId xmlns:a16="http://schemas.microsoft.com/office/drawing/2014/main" val="4231101240"/>
                  </a:ext>
                </a:extLst>
              </a:tr>
              <a:tr h="5273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TC_04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Xóa lớp học không thanh công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extLst>
                  <a:ext uri="{0D108BD9-81ED-4DB2-BD59-A6C34878D82A}">
                    <a16:rowId xmlns:a16="http://schemas.microsoft.com/office/drawing/2014/main" val="2591755695"/>
                  </a:ext>
                </a:extLst>
              </a:tr>
              <a:tr h="2871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TC_05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Sửa lớp học thành công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extLst>
                  <a:ext uri="{0D108BD9-81ED-4DB2-BD59-A6C34878D82A}">
                    <a16:rowId xmlns:a16="http://schemas.microsoft.com/office/drawing/2014/main" val="951337779"/>
                  </a:ext>
                </a:extLst>
              </a:tr>
              <a:tr h="52736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TC_06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400">
                          <a:effectLst/>
                        </a:rPr>
                        <a:t>Sửa lớp học không thành công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Passed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124" marR="42124" marT="0" marB="0"/>
                </a:tc>
                <a:extLst>
                  <a:ext uri="{0D108BD9-81ED-4DB2-BD59-A6C34878D82A}">
                    <a16:rowId xmlns:a16="http://schemas.microsoft.com/office/drawing/2014/main" val="3588279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11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450" y="438150"/>
            <a:ext cx="6300300" cy="552600"/>
          </a:xfrm>
        </p:spPr>
        <p:txBody>
          <a:bodyPr/>
          <a:lstStyle/>
          <a:p>
            <a:pPr algn="ctr"/>
            <a:r>
              <a:rPr lang="vi-VN" sz="2800" dirty="0"/>
              <a:t>Bối cảnh hệ thống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/>
          <p:cNvSpPr/>
          <p:nvPr/>
        </p:nvSpPr>
        <p:spPr>
          <a:xfrm>
            <a:off x="1295400" y="1352550"/>
            <a:ext cx="670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4650" indent="-285750">
              <a:buFont typeface="Wingdings" pitchFamily="2" charset="2"/>
              <a:buChar char="q"/>
            </a:pPr>
            <a:r>
              <a:rPr lang="vi-VN" sz="1600" dirty="0"/>
              <a:t>G</a:t>
            </a:r>
            <a:r>
              <a:rPr lang="en-US" sz="1600" dirty="0"/>
              <a:t>MS</a:t>
            </a:r>
            <a:r>
              <a:rPr lang="vi-VN" sz="1600" dirty="0"/>
              <a:t> là hệ thống quản lí cửa hàng Tiện Lợi, hệ thống này có mối liên hệ giữa Nhân viên, quản lý , hàng hóa, nhà cung cấp và khách hàng.</a:t>
            </a:r>
          </a:p>
          <a:p>
            <a:pPr marL="374650" indent="-285750">
              <a:buFont typeface="Wingdings" pitchFamily="2" charset="2"/>
              <a:buChar char="q"/>
            </a:pPr>
            <a:r>
              <a:rPr lang="vi-VN" sz="1600" dirty="0"/>
              <a:t>Người dùng hệ thống bao gồm: </a:t>
            </a:r>
          </a:p>
          <a:p>
            <a:pPr marL="88900"/>
            <a:endParaRPr lang="en-US" sz="1600" dirty="0"/>
          </a:p>
        </p:txBody>
      </p:sp>
      <p:sp>
        <p:nvSpPr>
          <p:cNvPr id="5" name="Google Shape;125;p21"/>
          <p:cNvSpPr txBox="1">
            <a:spLocks/>
          </p:cNvSpPr>
          <p:nvPr/>
        </p:nvSpPr>
        <p:spPr>
          <a:xfrm>
            <a:off x="1943100" y="2675989"/>
            <a:ext cx="5410200" cy="18046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74650" indent="-285750">
              <a:buFont typeface="Arial" pitchFamily="34" charset="0"/>
              <a:buChar char="•"/>
            </a:pPr>
            <a:r>
              <a:rPr lang="vi-VN" dirty="0">
                <a:latin typeface="+mj-lt"/>
              </a:rPr>
              <a:t>Nhân viên : có thể quản lý </a:t>
            </a:r>
            <a:r>
              <a:rPr lang="en-US" dirty="0" err="1">
                <a:latin typeface="+mj-lt"/>
              </a:rPr>
              <a:t>khách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hàng</a:t>
            </a:r>
            <a:r>
              <a:rPr lang="en-US" dirty="0">
                <a:latin typeface="+mj-lt"/>
              </a:rPr>
              <a:t>, </a:t>
            </a:r>
            <a:r>
              <a:rPr lang="vi-VN" dirty="0">
                <a:latin typeface="+mj-lt"/>
              </a:rPr>
              <a:t>thực hiện đăng nhập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tác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số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tính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hệ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thống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như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bán hàng, </a:t>
            </a:r>
            <a:r>
              <a:rPr lang="en-US" dirty="0" err="1">
                <a:latin typeface="+mj-lt"/>
              </a:rPr>
              <a:t>thanh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toán</a:t>
            </a:r>
            <a:r>
              <a:rPr lang="vi-VN" dirty="0">
                <a:latin typeface="+mj-lt"/>
              </a:rPr>
              <a:t> tính tiền cho khách hàng.</a:t>
            </a:r>
          </a:p>
          <a:p>
            <a:pPr marL="374650" indent="-285750">
              <a:buFont typeface="Arial" pitchFamily="34" charset="0"/>
              <a:buChar char="•"/>
            </a:pP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l</a:t>
            </a:r>
            <a:r>
              <a:rPr lang="vi-VN" dirty="0">
                <a:latin typeface="+mj-lt"/>
              </a:rPr>
              <a:t>ý: </a:t>
            </a:r>
            <a:r>
              <a:rPr lang="en-US" dirty="0" err="1">
                <a:latin typeface="+mj-lt"/>
              </a:rPr>
              <a:t>có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thể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tổng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thể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điều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hoạt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động</a:t>
            </a:r>
            <a:r>
              <a:rPr lang="en-US" dirty="0">
                <a:latin typeface="+mj-lt"/>
              </a:rPr>
              <a:t>, </a:t>
            </a:r>
            <a:r>
              <a:rPr lang="en-US" dirty="0" err="1">
                <a:latin typeface="+mj-lt"/>
              </a:rPr>
              <a:t>giám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sát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doanh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thu</a:t>
            </a:r>
            <a:r>
              <a:rPr lang="en-US" dirty="0">
                <a:latin typeface="+mj-lt"/>
              </a:rPr>
              <a:t>,</a:t>
            </a:r>
            <a:r>
              <a:rPr lang="vi-VN" dirty="0">
                <a:latin typeface="+mj-lt"/>
              </a:rPr>
              <a:t> quản lý hàng hóa, 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nhân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viên</a:t>
            </a:r>
            <a:r>
              <a:rPr lang="en-US" dirty="0">
                <a:latin typeface="+mj-lt"/>
              </a:rPr>
              <a:t>… </a:t>
            </a:r>
            <a:r>
              <a:rPr lang="vi-VN" dirty="0">
                <a:latin typeface="+mj-lt"/>
              </a:rPr>
              <a:t>tại cửa hàng</a:t>
            </a:r>
            <a:r>
              <a:rPr lang="en-US" dirty="0">
                <a:latin typeface="+mj-lt"/>
              </a:rPr>
              <a:t>.</a:t>
            </a:r>
          </a:p>
          <a:p>
            <a:pPr marL="88900"/>
            <a:r>
              <a:rPr lang="vi-VN" dirty="0"/>
              <a:t> </a:t>
            </a:r>
            <a:endParaRPr lang="en-US" dirty="0"/>
          </a:p>
          <a:p>
            <a:pPr>
              <a:spcBef>
                <a:spcPts val="600"/>
              </a:spcBef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9381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35CE05-75ED-49EC-9881-CAB6D093DB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31292" y="475034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8" name="Google Shape;248;p31">
            <a:extLst>
              <a:ext uri="{FF2B5EF4-FFF2-40B4-BE49-F238E27FC236}">
                <a16:creationId xmlns:a16="http://schemas.microsoft.com/office/drawing/2014/main" id="{58ACFC48-226A-4553-BCE5-BE9D7A1E85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08" y="286242"/>
            <a:ext cx="8001000" cy="5369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REPORT QUẢN LÝ 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HỌC SINH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31E654-6914-4B5D-9CA5-845E2C01B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84107"/>
              </p:ext>
            </p:extLst>
          </p:nvPr>
        </p:nvGraphicFramePr>
        <p:xfrm>
          <a:off x="712708" y="1047750"/>
          <a:ext cx="8126492" cy="4047792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963692">
                  <a:extLst>
                    <a:ext uri="{9D8B030D-6E8A-4147-A177-3AD203B41FA5}">
                      <a16:colId xmlns:a16="http://schemas.microsoft.com/office/drawing/2014/main" val="537146088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4203278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91924451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433880038"/>
                    </a:ext>
                  </a:extLst>
                </a:gridCol>
              </a:tblGrid>
              <a:tr h="5620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Mã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Test case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Tiêu đề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(Mô tả ngắn gọn)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Kết quả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(Passed hoặc Failed)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Ghi chú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(Chụp hình minh chứng/ghi chú thêm)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1784419308"/>
                  </a:ext>
                </a:extLst>
              </a:tr>
              <a:tr h="3878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Xem  thông tin HS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Failed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Textbox lớp học thiếu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2081490268"/>
                  </a:ext>
                </a:extLst>
              </a:tr>
              <a:tr h="3878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Xem  thông tin HS  không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1916807392"/>
                  </a:ext>
                </a:extLst>
              </a:tr>
              <a:tr h="201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Tìm kiếm HS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1082061894"/>
                  </a:ext>
                </a:extLst>
              </a:tr>
              <a:tr h="201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Tìm kiếm HS không 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3129707442"/>
                  </a:ext>
                </a:extLst>
              </a:tr>
              <a:tr h="3878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Xem Điểm của học sinh  thành công</a:t>
                      </a:r>
                      <a:endParaRPr lang="en-US" sz="110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Passed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930984563"/>
                  </a:ext>
                </a:extLst>
              </a:tr>
              <a:tr h="3057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Xem Điểm của học sinh không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304502257"/>
                  </a:ext>
                </a:extLst>
              </a:tr>
              <a:tr h="201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Xóa học sinh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1620898790"/>
                  </a:ext>
                </a:extLst>
              </a:tr>
              <a:tr h="201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Xóa học sinh  không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3636623824"/>
                  </a:ext>
                </a:extLst>
              </a:tr>
              <a:tr h="201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Nhập điểm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1888853684"/>
                  </a:ext>
                </a:extLst>
              </a:tr>
              <a:tr h="201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vi-VN" sz="1100">
                          <a:effectLst/>
                        </a:rPr>
                        <a:t>Nhập điểm không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1898114571"/>
                  </a:ext>
                </a:extLst>
              </a:tr>
              <a:tr h="201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Xóa học sinh</a:t>
                      </a:r>
                      <a:r>
                        <a:rPr lang="vi-VN" sz="1100">
                          <a:effectLst/>
                        </a:rPr>
                        <a:t>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2217913337"/>
                  </a:ext>
                </a:extLst>
              </a:tr>
              <a:tr h="201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Xóa học sinh</a:t>
                      </a:r>
                      <a:r>
                        <a:rPr lang="vi-VN" sz="1100">
                          <a:effectLst/>
                        </a:rPr>
                        <a:t> không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1177271768"/>
                  </a:ext>
                </a:extLst>
              </a:tr>
              <a:tr h="201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Sửa thông tin </a:t>
                      </a:r>
                      <a:r>
                        <a:rPr lang="vi-VN" sz="1100">
                          <a:effectLst/>
                        </a:rPr>
                        <a:t>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625656852"/>
                  </a:ext>
                </a:extLst>
              </a:tr>
              <a:tr h="201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TC_1</a:t>
                      </a:r>
                      <a:r>
                        <a:rPr lang="vi-VN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Sửa thông tin</a:t>
                      </a:r>
                      <a:r>
                        <a:rPr lang="vi-VN" sz="1100">
                          <a:effectLst/>
                        </a:rPr>
                        <a:t> không thành công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10" marR="17010" marT="0" marB="0"/>
                </a:tc>
                <a:extLst>
                  <a:ext uri="{0D108BD9-81ED-4DB2-BD59-A6C34878D82A}">
                    <a16:rowId xmlns:a16="http://schemas.microsoft.com/office/drawing/2014/main" val="237429891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D5FD1EC6-2FC3-4F77-88BA-6DF159345A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038350"/>
            <a:ext cx="1752600" cy="137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178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CED34F3-3C9B-4BEA-A722-7DB1FEF0CA3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31292" y="475034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8" name="Google Shape;248;p31">
            <a:extLst>
              <a:ext uri="{FF2B5EF4-FFF2-40B4-BE49-F238E27FC236}">
                <a16:creationId xmlns:a16="http://schemas.microsoft.com/office/drawing/2014/main" id="{3B3B0A17-9DC8-4709-B8BB-6D4A4905DE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08" y="286242"/>
            <a:ext cx="8001000" cy="5369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REPORT QUẢN LÝ 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VIÊN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048E1D8-0139-4672-97EA-8EA608BA0E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39314"/>
              </p:ext>
            </p:extLst>
          </p:nvPr>
        </p:nvGraphicFramePr>
        <p:xfrm>
          <a:off x="838200" y="1200150"/>
          <a:ext cx="6629400" cy="3733797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947057">
                  <a:extLst>
                    <a:ext uri="{9D8B030D-6E8A-4147-A177-3AD203B41FA5}">
                      <a16:colId xmlns:a16="http://schemas.microsoft.com/office/drawing/2014/main" val="2786997571"/>
                    </a:ext>
                  </a:extLst>
                </a:gridCol>
                <a:gridCol w="2367643">
                  <a:extLst>
                    <a:ext uri="{9D8B030D-6E8A-4147-A177-3AD203B41FA5}">
                      <a16:colId xmlns:a16="http://schemas.microsoft.com/office/drawing/2014/main" val="2871890065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9431216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3827947196"/>
                    </a:ext>
                  </a:extLst>
                </a:gridCol>
              </a:tblGrid>
              <a:tr h="6869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 đề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(Mô tả ngắn gọn)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 quả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(Passed hoặc Failed)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Ghi chú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(Chụp hình minh chứng/ghi chú thêm)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104144605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 thông tin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giao viên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406257313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 thông tin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không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3417965906"/>
                  </a:ext>
                </a:extLst>
              </a:tr>
              <a:tr h="2945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Xóa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thông tin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292824202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Xóa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thông tin không 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2141378936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 giáo viên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2917343234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 giáo viên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không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605094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82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F462C5A-F821-47FE-A0CA-BACD9EF44E1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31292" y="4750343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11" name="Google Shape;248;p31">
            <a:extLst>
              <a:ext uri="{FF2B5EF4-FFF2-40B4-BE49-F238E27FC236}">
                <a16:creationId xmlns:a16="http://schemas.microsoft.com/office/drawing/2014/main" id="{664240D3-A10D-47C2-A43D-9D8026AAAF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708" y="286242"/>
            <a:ext cx="8001000" cy="5369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REPORT QUẢN LÝ 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VIÊN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CAC9015-89CB-436C-81A0-E7B129632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16911"/>
              </p:ext>
            </p:extLst>
          </p:nvPr>
        </p:nvGraphicFramePr>
        <p:xfrm>
          <a:off x="838200" y="1200150"/>
          <a:ext cx="6629400" cy="3733797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947057">
                  <a:extLst>
                    <a:ext uri="{9D8B030D-6E8A-4147-A177-3AD203B41FA5}">
                      <a16:colId xmlns:a16="http://schemas.microsoft.com/office/drawing/2014/main" val="2786997571"/>
                    </a:ext>
                  </a:extLst>
                </a:gridCol>
                <a:gridCol w="2367643">
                  <a:extLst>
                    <a:ext uri="{9D8B030D-6E8A-4147-A177-3AD203B41FA5}">
                      <a16:colId xmlns:a16="http://schemas.microsoft.com/office/drawing/2014/main" val="2871890065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9431216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3827947196"/>
                    </a:ext>
                  </a:extLst>
                </a:gridCol>
              </a:tblGrid>
              <a:tr h="68692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Mã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case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Tiêu đề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(Mô tả ngắn gọn)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Kết quả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(Passed hoặc Failed)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Ghi chú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(Chụp hình minh chứng/ghi chú thêm)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104144605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 thông tin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giao viên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406257313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Sửa thông tin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không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3417965906"/>
                  </a:ext>
                </a:extLst>
              </a:tr>
              <a:tr h="2945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TC_03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Xóa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thông tin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292824202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Xóa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thông tin không 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2141378936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 giáo viên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2917343234"/>
                  </a:ext>
                </a:extLst>
              </a:tr>
              <a:tr h="55046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TC_06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Tìm kiếm giáo viên</a:t>
                      </a:r>
                      <a:r>
                        <a:rPr lang="vi-VN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không thành công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Passed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2871" marR="42871" marT="0" marB="0"/>
                </a:tc>
                <a:extLst>
                  <a:ext uri="{0D108BD9-81ED-4DB2-BD59-A6C34878D82A}">
                    <a16:rowId xmlns:a16="http://schemas.microsoft.com/office/drawing/2014/main" val="605094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573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1828800" y="514350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/>
              <a:t>Tổng kết </a:t>
            </a:r>
            <a:endParaRPr sz="2800" dirty="0"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2"/>
          </p:nvPr>
        </p:nvSpPr>
        <p:spPr>
          <a:xfrm>
            <a:off x="1600200" y="1809750"/>
            <a:ext cx="65532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vi-VN" b="1" dirty="0"/>
              <a:t> kế quả đạt được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dirty="0"/>
              <a:t>Thành viên trong nhóm hợp tác không mâu thuẩn, tham gia làm nhóm đầy đủ. Phân chia nhiệm vụ theo tiêu chí tự chọn 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vi-VN" b="1" dirty="0"/>
              <a:t>Hạn chế Khó khăn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-Bên cạnh đó còn gặp phải một số hạn chế  như: tiến độ công việc còn chậm, code chưa đầy đủcác chức năng.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1570246" y="344925"/>
            <a:ext cx="5622409" cy="80050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/>
              <a:t>Chức năng chính của hệ thống</a:t>
            </a:r>
            <a:endParaRPr sz="2800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294967295"/>
          </p:nvPr>
        </p:nvSpPr>
        <p:spPr>
          <a:xfrm>
            <a:off x="685800" y="1797105"/>
            <a:ext cx="4270066" cy="238932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vi-VN" dirty="0"/>
              <a:t>Bán hàng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vi-VN" dirty="0"/>
              <a:t>Tìm kiếm, thêm sửa, xóa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vi-VN" dirty="0"/>
              <a:t>Thanh toán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vi-VN" dirty="0"/>
              <a:t>Nhân viên</a:t>
            </a:r>
            <a:endParaRPr dirty="0"/>
          </a:p>
        </p:txBody>
      </p:sp>
      <p:sp>
        <p:nvSpPr>
          <p:cNvPr id="107" name="Google Shape;107;p20"/>
          <p:cNvSpPr/>
          <p:nvPr/>
        </p:nvSpPr>
        <p:spPr>
          <a:xfrm>
            <a:off x="8489286" y="744281"/>
            <a:ext cx="339869" cy="3245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 rot="2466722">
            <a:off x="7812779" y="777566"/>
            <a:ext cx="472204" cy="4508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 rot="-1609319">
            <a:off x="8567725" y="2593553"/>
            <a:ext cx="339819" cy="32447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 rot="2926198">
            <a:off x="8707213" y="1661137"/>
            <a:ext cx="254474" cy="2429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7257139" y="384869"/>
            <a:ext cx="229255" cy="2189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9" name="Google Shape;106;p20"/>
          <p:cNvSpPr txBox="1">
            <a:spLocks/>
          </p:cNvSpPr>
          <p:nvPr/>
        </p:nvSpPr>
        <p:spPr>
          <a:xfrm>
            <a:off x="5193792" y="1958391"/>
            <a:ext cx="3780868" cy="285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342900" lvl="0" indent="-342900">
              <a:buFont typeface="Wingdings" pitchFamily="2" charset="2"/>
              <a:buChar char="v"/>
            </a:pPr>
            <a:r>
              <a:rPr lang="vi-VN" dirty="0"/>
              <a:t>Nhà cung cấp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vi-VN" dirty="0"/>
              <a:t>Quản lý khách hàng.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vi-VN" dirty="0"/>
              <a:t>Thống kê doanh thu</a:t>
            </a:r>
          </a:p>
          <a:p>
            <a:pPr marL="342900" indent="-342900">
              <a:buFont typeface="Wingdings" pitchFamily="2" charset="2"/>
              <a:buChar char="v"/>
            </a:pPr>
            <a:endParaRPr lang="vi-V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build="p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85750"/>
            <a:ext cx="6300300" cy="552600"/>
          </a:xfrm>
        </p:spPr>
        <p:txBody>
          <a:bodyPr/>
          <a:lstStyle/>
          <a:p>
            <a:pPr algn="ctr"/>
            <a:r>
              <a:rPr lang="vi-VN" sz="2800" dirty="0"/>
              <a:t>Các Use Case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Google Shape;125;p21"/>
          <p:cNvSpPr txBox="1">
            <a:spLocks/>
          </p:cNvSpPr>
          <p:nvPr/>
        </p:nvSpPr>
        <p:spPr>
          <a:xfrm>
            <a:off x="2133600" y="1276349"/>
            <a:ext cx="4648200" cy="3268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itchFamily="2" charset="2"/>
              <a:buChar char="q"/>
            </a:pPr>
            <a:r>
              <a:rPr lang="vi-VN" dirty="0"/>
              <a:t>Đăng nhập/ Đăng xuất.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vi-VN" dirty="0"/>
              <a:t>Chức năng bán hàng (Thanh toán, sửa, xóa thông tin báng  hàng)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vi-VN" dirty="0"/>
              <a:t>Phân quyền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vi-VN" dirty="0"/>
              <a:t>Chức năng hàng hóa (Tìm kiếm , Thêm ,Sửa , Xóa hàng hóa)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vi-VN" dirty="0"/>
              <a:t>Chức năng NCC (Tìm kiếm , Thêm ,Sửa , Xóa NCC)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vi-VN" dirty="0"/>
              <a:t>Chức năng khach hàng (Tìm kiếm , Thêm ,Sửa , Xóa NCC)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vi-VN" dirty="0"/>
              <a:t>Chức năng nhân viên(Tìm kiếm , Thêm ,Sửa , Xóa nhân viên)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r>
              <a:rPr lang="vi-VN" dirty="0"/>
              <a:t>Doanh thu</a:t>
            </a:r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endParaRPr lang="vi-VN" dirty="0"/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vi-VN" dirty="0"/>
          </a:p>
          <a:p>
            <a:pPr marL="285750" indent="-285750">
              <a:spcBef>
                <a:spcPts val="600"/>
              </a:spcBef>
              <a:buFont typeface="Wingdings" pitchFamily="2" charset="2"/>
              <a:buChar char="q"/>
            </a:pPr>
            <a:endParaRPr lang="vi-VN" dirty="0"/>
          </a:p>
        </p:txBody>
      </p:sp>
      <p:pic>
        <p:nvPicPr>
          <p:cNvPr id="5" name="Google Shape;32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2800" y="2523940"/>
            <a:ext cx="1870722" cy="1518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88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1371600" y="209550"/>
            <a:ext cx="6736080" cy="45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/>
              <a:t>Đăng nhập –Đăng xuất</a:t>
            </a:r>
            <a:endParaRPr sz="2800" dirty="0"/>
          </a:p>
        </p:txBody>
      </p:sp>
      <p:sp>
        <p:nvSpPr>
          <p:cNvPr id="128" name="Google Shape;128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775336"/>
              </p:ext>
            </p:extLst>
          </p:nvPr>
        </p:nvGraphicFramePr>
        <p:xfrm>
          <a:off x="457200" y="971550"/>
          <a:ext cx="3200400" cy="3352800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213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7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5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err="1">
                          <a:effectLst/>
                        </a:rPr>
                        <a:t>Mã</a:t>
                      </a:r>
                      <a:r>
                        <a:rPr lang="en-US" sz="600" dirty="0">
                          <a:effectLst/>
                        </a:rPr>
                        <a:t> Use case 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UC-01 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Tên Use case 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Đăng nhập</a:t>
                      </a:r>
                      <a:endParaRPr lang="en-US" sz="5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5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Tác nhân ​(Actor) 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Người dùng</a:t>
                      </a:r>
                      <a:endParaRPr lang="en-US" sz="500">
                        <a:effectLst/>
                      </a:endParaRPr>
                    </a:p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19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Level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User Goal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27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Mô tả ngắn  (Brief) 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err="1">
                          <a:effectLst/>
                        </a:rPr>
                        <a:t>Nhân</a:t>
                      </a:r>
                      <a:r>
                        <a:rPr lang="en-US" sz="600" dirty="0">
                          <a:effectLst/>
                        </a:rPr>
                        <a:t> </a:t>
                      </a:r>
                      <a:r>
                        <a:rPr lang="en-US" sz="600" dirty="0" err="1">
                          <a:effectLst/>
                        </a:rPr>
                        <a:t>viên</a:t>
                      </a:r>
                      <a:r>
                        <a:rPr lang="vi-VN" sz="600" dirty="0">
                          <a:effectLst/>
                        </a:rPr>
                        <a:t> đăng nhập thông tin bao gồm: Tên đăng nhập, Mật khẩu</a:t>
                      </a:r>
                      <a:r>
                        <a:rPr lang="en-US" sz="600" dirty="0">
                          <a:effectLst/>
                        </a:rPr>
                        <a:t> </a:t>
                      </a:r>
                      <a:r>
                        <a:rPr lang="en-US" sz="600" dirty="0" err="1">
                          <a:effectLst/>
                        </a:rPr>
                        <a:t>vào</a:t>
                      </a:r>
                      <a:r>
                        <a:rPr lang="en-US" sz="600" dirty="0">
                          <a:effectLst/>
                        </a:rPr>
                        <a:t> </a:t>
                      </a:r>
                      <a:r>
                        <a:rPr lang="en-US" sz="600" dirty="0" err="1">
                          <a:effectLst/>
                        </a:rPr>
                        <a:t>hệ</a:t>
                      </a:r>
                      <a:r>
                        <a:rPr lang="en-US" sz="600" dirty="0">
                          <a:effectLst/>
                        </a:rPr>
                        <a:t> </a:t>
                      </a:r>
                      <a:r>
                        <a:rPr lang="en-US" sz="600" dirty="0" err="1">
                          <a:effectLst/>
                        </a:rPr>
                        <a:t>thống</a:t>
                      </a:r>
                      <a:r>
                        <a:rPr lang="en-US" sz="600" dirty="0">
                          <a:effectLst/>
                        </a:rPr>
                        <a:t> </a:t>
                      </a:r>
                      <a:r>
                        <a:rPr lang="vi-VN" sz="600" dirty="0">
                          <a:effectLst/>
                        </a:rPr>
                        <a:t>để thực hiện các chức năng của mình.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9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Tiền điều kiện (Preconditions) </a:t>
                      </a:r>
                      <a:endParaRPr lang="en-US" sz="5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Nhân viên  phải </a:t>
                      </a:r>
                      <a:r>
                        <a:rPr lang="en-US" sz="600">
                          <a:effectLst/>
                        </a:rPr>
                        <a:t>nhập</a:t>
                      </a:r>
                      <a:r>
                        <a:rPr lang="vi-VN" sz="600">
                          <a:effectLst/>
                        </a:rPr>
                        <a:t> tên đăng nhập và mật khẩu vào hệ thống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5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Kết quả (Postconditions)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Thông báo nhân viên đăng nhập vào hệ thống có thành công hay không.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466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Điều kiện kích hoạt use case </a:t>
                      </a:r>
                      <a:endParaRPr lang="en-US" sz="5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(Triggers –  specific business event) 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600" dirty="0">
                          <a:effectLst/>
                        </a:rPr>
                        <a:t>Hệ thống yêu cầu nhập tên đăng nhập và mật khẩu.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600" dirty="0">
                          <a:effectLst/>
                        </a:rPr>
                        <a:t>Hệ thống kiểm tra tên và mật khẩu và cho phép actor đăng nhập vào hệ thống.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0852" marR="30852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513378"/>
              </p:ext>
            </p:extLst>
          </p:nvPr>
        </p:nvGraphicFramePr>
        <p:xfrm>
          <a:off x="3810000" y="971550"/>
          <a:ext cx="3429000" cy="3352800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299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9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12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Luồng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sự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kiện</a:t>
                      </a:r>
                      <a:r>
                        <a:rPr lang="en-US" sz="400" dirty="0">
                          <a:effectLst/>
                        </a:rPr>
                        <a:t>  </a:t>
                      </a:r>
                      <a:r>
                        <a:rPr lang="vi-VN" sz="400" dirty="0">
                          <a:effectLst/>
                        </a:rPr>
                        <a:t>chính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endParaRPr lang="en-US" sz="3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>
                          <a:effectLst/>
                        </a:rPr>
                        <a:t> (Main scenario,  basic flow) </a:t>
                      </a:r>
                      <a:endParaRPr lang="en-US" sz="3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 dirty="0">
                          <a:effectLst/>
                        </a:rPr>
                        <a:t> </a:t>
                      </a:r>
                      <a:endParaRPr lang="en-US" sz="3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>
                          <a:effectLst/>
                        </a:rPr>
                        <a:t> </a:t>
                      </a:r>
                      <a:endParaRPr lang="en-US" sz="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9172" marR="19172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Hệ thống hiển thị màn hình đăng nhập</a:t>
                      </a:r>
                      <a:r>
                        <a:rPr lang="en-US" sz="400" dirty="0">
                          <a:effectLst/>
                        </a:rPr>
                        <a:t>.</a:t>
                      </a:r>
                      <a:endParaRPr lang="en-US" sz="3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400" dirty="0" err="1">
                          <a:effectLst/>
                        </a:rPr>
                        <a:t>Nhân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viên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cần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điền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đầy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đủ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tin </a:t>
                      </a:r>
                      <a:r>
                        <a:rPr lang="en-US" sz="400" dirty="0" err="1">
                          <a:effectLst/>
                        </a:rPr>
                        <a:t>bao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gồm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tên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đăng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nhập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và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mật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khẩu</a:t>
                      </a:r>
                      <a:r>
                        <a:rPr lang="en-US" sz="400" dirty="0">
                          <a:effectLst/>
                        </a:rPr>
                        <a:t>.</a:t>
                      </a:r>
                      <a:endParaRPr lang="en-US" sz="3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Hệ thống kiểm tra thông tin đăng nhập</a:t>
                      </a:r>
                      <a:r>
                        <a:rPr lang="en-US" sz="400" dirty="0">
                          <a:effectLst/>
                        </a:rPr>
                        <a:t>.</a:t>
                      </a:r>
                      <a:endParaRPr lang="en-US" sz="3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vi-VN" sz="400" dirty="0">
                          <a:effectLst/>
                        </a:rPr>
                        <a:t>Hệ thống hiển thị màng hình trang chức năng.</a:t>
                      </a:r>
                      <a:endParaRPr lang="en-US" sz="3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400" dirty="0">
                          <a:effectLst/>
                        </a:rPr>
                        <a:t> </a:t>
                      </a:r>
                      <a:endParaRPr lang="en-US" sz="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9172" marR="19172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5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Luồng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sự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kiện</a:t>
                      </a:r>
                      <a:r>
                        <a:rPr lang="en-US" sz="400" dirty="0">
                          <a:effectLst/>
                        </a:rPr>
                        <a:t>   </a:t>
                      </a:r>
                      <a:r>
                        <a:rPr lang="vi-VN" sz="400" dirty="0">
                          <a:effectLst/>
                        </a:rPr>
                        <a:t>phụ</a:t>
                      </a:r>
                      <a:endParaRPr lang="en-US" sz="3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>
                          <a:effectLst/>
                        </a:rPr>
                        <a:t>(Extensions) </a:t>
                      </a:r>
                      <a:endParaRPr lang="en-US" sz="3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>
                          <a:effectLst/>
                        </a:rPr>
                        <a:t> </a:t>
                      </a:r>
                      <a:endParaRPr lang="en-US" sz="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9172" marR="1917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Tại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bước</a:t>
                      </a:r>
                      <a:r>
                        <a:rPr lang="en-US" sz="400" dirty="0">
                          <a:effectLst/>
                        </a:rPr>
                        <a:t> 1: </a:t>
                      </a:r>
                      <a:r>
                        <a:rPr lang="en-US" sz="400" dirty="0" err="1">
                          <a:effectLst/>
                        </a:rPr>
                        <a:t>Không</a:t>
                      </a:r>
                      <a:r>
                        <a:rPr lang="en-US" sz="400" dirty="0">
                          <a:effectLst/>
                        </a:rPr>
                        <a:t> đ</a:t>
                      </a:r>
                      <a:r>
                        <a:rPr lang="vi-VN" sz="400" dirty="0">
                          <a:effectLst/>
                        </a:rPr>
                        <a:t>iề</a:t>
                      </a:r>
                      <a:r>
                        <a:rPr lang="en-US" sz="400" dirty="0">
                          <a:effectLst/>
                        </a:rPr>
                        <a:t>n </a:t>
                      </a:r>
                      <a:r>
                        <a:rPr lang="vi-VN" sz="400" dirty="0">
                          <a:effectLst/>
                        </a:rPr>
                        <a:t>đủ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tin</a:t>
                      </a:r>
                      <a:r>
                        <a:rPr lang="vi-VN" sz="400" dirty="0">
                          <a:effectLst/>
                        </a:rPr>
                        <a:t> tên đăng nhập và mật khẩu</a:t>
                      </a:r>
                      <a:endParaRPr lang="en-US" sz="3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/>
                        <a:buChar char=""/>
                      </a:pPr>
                      <a:r>
                        <a:rPr lang="en-US" sz="400" dirty="0" err="1">
                          <a:effectLst/>
                        </a:rPr>
                        <a:t>Nhân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viên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vi-VN" sz="400" dirty="0">
                          <a:effectLst/>
                        </a:rPr>
                        <a:t>nhập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tin</a:t>
                      </a:r>
                      <a:r>
                        <a:rPr lang="vi-VN" sz="400" dirty="0">
                          <a:effectLst/>
                        </a:rPr>
                        <a:t> Tên đăng nhập và mật khẩu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endParaRPr lang="en-US" sz="3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/>
                        <a:buChar char=""/>
                      </a:pPr>
                      <a:r>
                        <a:rPr lang="en-US" sz="400" dirty="0" err="1">
                          <a:effectLst/>
                        </a:rPr>
                        <a:t>Hệ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thống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sẽ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đăng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nhập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được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và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hiện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lên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báo</a:t>
                      </a:r>
                      <a:r>
                        <a:rPr lang="en-US" sz="400" dirty="0">
                          <a:effectLst/>
                        </a:rPr>
                        <a:t> “</a:t>
                      </a:r>
                      <a:r>
                        <a:rPr lang="vi-VN" sz="400" dirty="0">
                          <a:effectLst/>
                        </a:rPr>
                        <a:t>lỗi kết nối cơ sở dữ liệu”</a:t>
                      </a:r>
                      <a:endParaRPr lang="en-US" sz="300" dirty="0">
                        <a:effectLst/>
                      </a:endParaRPr>
                    </a:p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Tại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bước</a:t>
                      </a:r>
                      <a:r>
                        <a:rPr lang="en-US" sz="400" dirty="0">
                          <a:effectLst/>
                        </a:rPr>
                        <a:t> 1: </a:t>
                      </a:r>
                      <a:r>
                        <a:rPr lang="en-US" sz="400" dirty="0" err="1">
                          <a:effectLst/>
                        </a:rPr>
                        <a:t>Không</a:t>
                      </a:r>
                      <a:r>
                        <a:rPr lang="vi-VN" sz="400" dirty="0">
                          <a:effectLst/>
                        </a:rPr>
                        <a:t> nhập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tin</a:t>
                      </a:r>
                      <a:r>
                        <a:rPr lang="vi-VN" sz="400" dirty="0">
                          <a:effectLst/>
                        </a:rPr>
                        <a:t> tên đăng nhập </a:t>
                      </a:r>
                      <a:endParaRPr lang="en-US" sz="3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/>
                        <a:buChar char=""/>
                      </a:pPr>
                      <a:r>
                        <a:rPr lang="en-US" sz="400" dirty="0" err="1">
                          <a:effectLst/>
                        </a:rPr>
                        <a:t>Nhân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viên</a:t>
                      </a:r>
                      <a:r>
                        <a:rPr lang="vi-VN" sz="400" dirty="0">
                          <a:effectLst/>
                        </a:rPr>
                        <a:t> chỉ nhập Mật Khẩu  và </a:t>
                      </a:r>
                      <a:r>
                        <a:rPr lang="en-US" sz="400" dirty="0" err="1">
                          <a:effectLst/>
                        </a:rPr>
                        <a:t>không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vi-VN" sz="400" dirty="0">
                          <a:effectLst/>
                        </a:rPr>
                        <a:t>nhập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tin</a:t>
                      </a:r>
                      <a:r>
                        <a:rPr lang="vi-VN" sz="400" dirty="0">
                          <a:effectLst/>
                        </a:rPr>
                        <a:t> Tên đăng nhập </a:t>
                      </a:r>
                      <a:endParaRPr lang="en-US" sz="3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/>
                        <a:buChar char=""/>
                      </a:pPr>
                      <a:r>
                        <a:rPr lang="en-US" sz="400" dirty="0" err="1">
                          <a:effectLst/>
                        </a:rPr>
                        <a:t>Hệ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thống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sẽ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đăng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nhập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được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và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hiện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lên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báo</a:t>
                      </a:r>
                      <a:r>
                        <a:rPr lang="en-US" sz="400" dirty="0">
                          <a:effectLst/>
                        </a:rPr>
                        <a:t> “</a:t>
                      </a:r>
                      <a:r>
                        <a:rPr lang="vi-VN" sz="400" dirty="0">
                          <a:effectLst/>
                        </a:rPr>
                        <a:t>Chưa nhập tên đăng nhập”</a:t>
                      </a:r>
                      <a:endParaRPr lang="en-US" sz="300" dirty="0">
                        <a:effectLst/>
                      </a:endParaRPr>
                    </a:p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Tại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bước</a:t>
                      </a:r>
                      <a:r>
                        <a:rPr lang="en-US" sz="400" dirty="0">
                          <a:effectLst/>
                        </a:rPr>
                        <a:t> 1: </a:t>
                      </a:r>
                      <a:r>
                        <a:rPr lang="en-US" sz="400" dirty="0" err="1">
                          <a:effectLst/>
                        </a:rPr>
                        <a:t>Không</a:t>
                      </a:r>
                      <a:r>
                        <a:rPr lang="vi-VN" sz="400" dirty="0">
                          <a:effectLst/>
                        </a:rPr>
                        <a:t> nhập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tin</a:t>
                      </a:r>
                      <a:r>
                        <a:rPr lang="vi-VN" sz="400" dirty="0">
                          <a:effectLst/>
                        </a:rPr>
                        <a:t> mật khẩu </a:t>
                      </a:r>
                      <a:endParaRPr lang="en-US" sz="3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/>
                        <a:buChar char=""/>
                      </a:pPr>
                      <a:r>
                        <a:rPr lang="en-US" sz="400" dirty="0" err="1">
                          <a:effectLst/>
                        </a:rPr>
                        <a:t>Nhân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viên</a:t>
                      </a:r>
                      <a:r>
                        <a:rPr lang="vi-VN" sz="400" dirty="0">
                          <a:effectLst/>
                        </a:rPr>
                        <a:t> chỉ nhập Tên đăng nhập và </a:t>
                      </a:r>
                      <a:r>
                        <a:rPr lang="en-US" sz="400" dirty="0" err="1">
                          <a:effectLst/>
                        </a:rPr>
                        <a:t>không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vi-VN" sz="400" dirty="0">
                          <a:effectLst/>
                        </a:rPr>
                        <a:t>nhập Mật khẩu. </a:t>
                      </a:r>
                      <a:endParaRPr lang="en-US" sz="3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/>
                        <a:buChar char=""/>
                      </a:pPr>
                      <a:r>
                        <a:rPr lang="en-US" sz="400" dirty="0" err="1">
                          <a:effectLst/>
                        </a:rPr>
                        <a:t>Hệ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thống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sẽ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đăng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nhập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được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và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hiện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lên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báo</a:t>
                      </a:r>
                      <a:r>
                        <a:rPr lang="en-US" sz="400" dirty="0">
                          <a:effectLst/>
                        </a:rPr>
                        <a:t> “</a:t>
                      </a:r>
                      <a:r>
                        <a:rPr lang="vi-VN" sz="400" dirty="0">
                          <a:effectLst/>
                        </a:rPr>
                        <a:t>Chưa nhập mật khẩu”</a:t>
                      </a:r>
                      <a:endParaRPr lang="en-US" sz="300" dirty="0">
                        <a:effectLst/>
                      </a:endParaRPr>
                    </a:p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dirty="0" err="1">
                          <a:effectLst/>
                        </a:rPr>
                        <a:t>Tại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bước</a:t>
                      </a:r>
                      <a:r>
                        <a:rPr lang="en-US" sz="400" dirty="0">
                          <a:effectLst/>
                        </a:rPr>
                        <a:t> 2: </a:t>
                      </a:r>
                      <a:r>
                        <a:rPr lang="en-US" sz="400" dirty="0" err="1">
                          <a:effectLst/>
                        </a:rPr>
                        <a:t>Nhập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sai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tin </a:t>
                      </a:r>
                      <a:r>
                        <a:rPr lang="en-US" sz="400" dirty="0" err="1">
                          <a:effectLst/>
                        </a:rPr>
                        <a:t>đăng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nhập</a:t>
                      </a:r>
                      <a:endParaRPr lang="en-US" sz="3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/>
                        <a:buChar char=""/>
                      </a:pPr>
                      <a:r>
                        <a:rPr lang="en-US" sz="400" dirty="0" err="1">
                          <a:effectLst/>
                        </a:rPr>
                        <a:t>Nhân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viên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nhập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sai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tin </a:t>
                      </a:r>
                      <a:r>
                        <a:rPr lang="en-US" sz="400" dirty="0" err="1">
                          <a:effectLst/>
                        </a:rPr>
                        <a:t>đăng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nhập</a:t>
                      </a:r>
                      <a:r>
                        <a:rPr lang="en-US" sz="400" dirty="0">
                          <a:effectLst/>
                        </a:rPr>
                        <a:t>.</a:t>
                      </a:r>
                      <a:endParaRPr lang="en-US" sz="3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/>
                        <a:buChar char="-"/>
                      </a:pPr>
                      <a:r>
                        <a:rPr lang="en-US" sz="400" dirty="0" err="1">
                          <a:effectLst/>
                        </a:rPr>
                        <a:t>Hệ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thống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báo</a:t>
                      </a:r>
                      <a:r>
                        <a:rPr lang="en-US" sz="400" dirty="0">
                          <a:effectLst/>
                        </a:rPr>
                        <a:t> “</a:t>
                      </a:r>
                      <a:r>
                        <a:rPr lang="vi-VN" sz="400" dirty="0">
                          <a:effectLst/>
                        </a:rPr>
                        <a:t>Tên đăng nhập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hoặc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mật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khẩu</a:t>
                      </a:r>
                      <a:r>
                        <a:rPr lang="vi-VN" sz="400" dirty="0">
                          <a:effectLst/>
                        </a:rPr>
                        <a:t> không hợp lệ</a:t>
                      </a:r>
                      <a:r>
                        <a:rPr lang="en-US" sz="400" dirty="0">
                          <a:effectLst/>
                        </a:rPr>
                        <a:t>” </a:t>
                      </a:r>
                      <a:r>
                        <a:rPr lang="en-US" sz="400" dirty="0" err="1">
                          <a:effectLst/>
                        </a:rPr>
                        <a:t>và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không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thể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đăng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nhập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được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vào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hệ</a:t>
                      </a:r>
                      <a:r>
                        <a:rPr lang="en-US" sz="400" dirty="0">
                          <a:effectLst/>
                        </a:rPr>
                        <a:t> </a:t>
                      </a:r>
                      <a:r>
                        <a:rPr lang="en-US" sz="400" dirty="0" err="1">
                          <a:effectLst/>
                        </a:rPr>
                        <a:t>thống</a:t>
                      </a:r>
                      <a:r>
                        <a:rPr lang="en-US" sz="400" dirty="0">
                          <a:effectLst/>
                        </a:rPr>
                        <a:t>. </a:t>
                      </a:r>
                      <a:endParaRPr lang="en-US" sz="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19172" marR="19172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1123950"/>
            <a:ext cx="5351728" cy="533400"/>
          </a:xfrm>
        </p:spPr>
        <p:txBody>
          <a:bodyPr/>
          <a:lstStyle/>
          <a:p>
            <a:pPr algn="ctr"/>
            <a:r>
              <a:rPr lang="vi-VN" sz="2400" b="0" dirty="0"/>
              <a:t>Chức năng bán hàng</a:t>
            </a:r>
            <a:br>
              <a:rPr lang="vi-VN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Google Shape;3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3544" y="3257550"/>
            <a:ext cx="1760456" cy="130272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109204"/>
              </p:ext>
            </p:extLst>
          </p:nvPr>
        </p:nvGraphicFramePr>
        <p:xfrm>
          <a:off x="914400" y="1428750"/>
          <a:ext cx="3429000" cy="2819401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299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9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2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Mã Use case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UC-0</a:t>
                      </a:r>
                      <a:r>
                        <a:rPr lang="vi-VN" sz="600" dirty="0">
                          <a:effectLst/>
                        </a:rPr>
                        <a:t>3</a:t>
                      </a:r>
                      <a:endParaRPr lang="en-US" sz="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72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Tên Use case 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Thanh toán bán hàng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2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Tác nhân ​(Actor) 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tc>
                  <a:txBody>
                    <a:bodyPr/>
                    <a:lstStyle/>
                    <a:p>
                      <a:pPr marL="2286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Nhân viên</a:t>
                      </a:r>
                      <a:endParaRPr lang="en-US" sz="600">
                        <a:effectLst/>
                      </a:endParaRPr>
                    </a:p>
                    <a:p>
                      <a:pPr marL="45720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48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Level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User Goal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31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Mô tả ngắn  (Brief) 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Nhân viên </a:t>
                      </a:r>
                      <a:r>
                        <a:rPr lang="vi-VN" sz="600">
                          <a:effectLst/>
                        </a:rPr>
                        <a:t>thực hiện nhập thông tin cần thanh toán bao gồm: Mã HĐ, Mã HH, Tên HH, Tên NV, Mã KH, số lượng, đơn giá, Điểm tích lũy. Và thực hiện thanh toán.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2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 Tiền điều kiện (Preconditions) 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Nhân viên đang ở trang Bán hàng.</a:t>
                      </a:r>
                      <a:endParaRPr lang="en-US" sz="6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Khách hàng mua hàng tại cửa hàng.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126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Kết quả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(Postconditions)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Hệ thông hiển thị thông tin trong danh sách bán hàng.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020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Điều kiện kích</a:t>
                      </a:r>
                    </a:p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hoạt use case</a:t>
                      </a:r>
                    </a:p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(Triggers – specific</a:t>
                      </a:r>
                    </a:p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business event)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 dirty="0">
                          <a:effectLst/>
                        </a:rPr>
                        <a:t>Nhân viên thực hiên nhập thông tin bán hàng và thực hiện thanh toán.</a:t>
                      </a:r>
                      <a:endParaRPr lang="en-US" sz="600" dirty="0">
                        <a:effectLst/>
                      </a:endParaRPr>
                    </a:p>
                    <a:p>
                      <a:pPr marL="27686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2685" marR="3268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807613"/>
              </p:ext>
            </p:extLst>
          </p:nvPr>
        </p:nvGraphicFramePr>
        <p:xfrm>
          <a:off x="4800602" y="1428750"/>
          <a:ext cx="3352798" cy="2819400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271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1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88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 err="1">
                          <a:effectLst/>
                        </a:rPr>
                        <a:t>Luồng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sự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kiện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chính</a:t>
                      </a:r>
                      <a:r>
                        <a:rPr lang="en-US" sz="500" dirty="0">
                          <a:effectLst/>
                        </a:rPr>
                        <a:t> (Main scenario, basic flow)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6691" marR="26691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Nhân viên nhập đầy đủ thông tin bán hàng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Nhân viên Click vào thanh toán.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Hệ thống hiển thị thông tin hàng hóa bán.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Hệ thống tự động tính thành tiền cho mỗi hàng hóa bán dựa vào số lượng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6691" marR="2669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50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Luồng sự kiện phụ (Extensions)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6691" marR="26691" marT="0" marB="0" anchor="ctr"/>
                </a:tc>
                <a:tc>
                  <a:txBody>
                    <a:bodyPr/>
                    <a:lstStyle/>
                    <a:p>
                      <a:pPr marL="39116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Bước 1: Không nhập đầy đủ thông tin bán hàng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Nhân viên không nhập đầy đủ thông tin bán hàng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Nhân viên Click vào nút Thanh Toán.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Hệ thống hiển thị “vui lòng nhập đầy đủ”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Bước 2: Hàng hóa  hết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Nhân viên nhập đầy đủ thông tin  hàng hóa bán ,  số lượng bán  lớn hơn số lượng trong quản lý Hàng Hóa. 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Nhân viên Click vào nút Thanh Toán.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Hệ thống hiển thị “Hết hàng”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 Bước 3: Nhập trùng Mã Hóa Đơn.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Nhân viên nhập trùng Mã HĐ đã bán trước đó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Nhân viên Click vào nút Thanh Toán.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Hệ thống hiển thị “Mã bị trùng”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6691" marR="2669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17115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67407"/>
            <a:ext cx="4114800" cy="457200"/>
          </a:xfrm>
        </p:spPr>
        <p:txBody>
          <a:bodyPr/>
          <a:lstStyle/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Use case </a:t>
            </a:r>
            <a:r>
              <a:rPr lang="vi-VN" sz="2000" b="0" dirty="0"/>
              <a:t>Sửa thông tin Bán hàng</a:t>
            </a:r>
            <a:endParaRPr lang="en-US" sz="20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722227"/>
              </p:ext>
            </p:extLst>
          </p:nvPr>
        </p:nvGraphicFramePr>
        <p:xfrm>
          <a:off x="457200" y="1574635"/>
          <a:ext cx="3581401" cy="2444914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355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4631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 err="1">
                          <a:effectLst/>
                        </a:rPr>
                        <a:t>Mã</a:t>
                      </a:r>
                      <a:r>
                        <a:rPr lang="en-US" sz="500" dirty="0">
                          <a:effectLst/>
                        </a:rPr>
                        <a:t> Use case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UC-0</a:t>
                      </a:r>
                      <a:r>
                        <a:rPr lang="vi-VN" sz="500">
                          <a:effectLst/>
                        </a:rPr>
                        <a:t>4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44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Tên Use case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Sửa thông tin Bán hàng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744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Tác nhân(Actor)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Nhân viên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744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Level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User Goal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48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Mô tả ngắn(Brief)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Nhân viên chọn thông tin cân sửa và thực hiện chức năng sửa.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744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Tiền điều kiện (Preconditions)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Nhân viên </a:t>
                      </a:r>
                      <a:r>
                        <a:rPr lang="vi-VN" sz="500">
                          <a:effectLst/>
                        </a:rPr>
                        <a:t>đang ở trang Bán hàng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48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Kết quả (Postconditions)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Hệ thông hiển thị thông tin vừa sửa vào trong danh sách bán hàng.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232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 err="1">
                          <a:effectLst/>
                        </a:rPr>
                        <a:t>Điều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kiện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kích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hoạt</a:t>
                      </a:r>
                      <a:r>
                        <a:rPr lang="en-US" sz="500" dirty="0">
                          <a:effectLst/>
                        </a:rPr>
                        <a:t> use case (Triggers – specific business event)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Nhân viên thực hiên chức năng sửa thông tin bán hàng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3722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 err="1">
                          <a:effectLst/>
                        </a:rPr>
                        <a:t>Luồng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sự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kiện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chính</a:t>
                      </a:r>
                      <a:r>
                        <a:rPr lang="en-US" sz="500" dirty="0">
                          <a:effectLst/>
                        </a:rPr>
                        <a:t> (Main scenario, basic flow)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Nhân viên chọn thông tin cần sửa trong doanh sách bán hàng.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Nhân viên thực hiện sửa thông tin.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Nhân viên Click vào nút Sửa 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Hệ thống hiển thị “sửa thành công”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44377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 err="1">
                          <a:effectLst/>
                        </a:rPr>
                        <a:t>Luồng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sự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kiện</a:t>
                      </a:r>
                      <a:r>
                        <a:rPr lang="en-US" sz="500" dirty="0">
                          <a:effectLst/>
                        </a:rPr>
                        <a:t> </a:t>
                      </a:r>
                      <a:r>
                        <a:rPr lang="en-US" sz="500" dirty="0" err="1">
                          <a:effectLst/>
                        </a:rPr>
                        <a:t>phụ</a:t>
                      </a:r>
                      <a:r>
                        <a:rPr lang="en-US" sz="500" dirty="0">
                          <a:effectLst/>
                        </a:rPr>
                        <a:t> (Extensions)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Không nhập đầy đủ thông tin 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Click vào nút Sửa.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Hệ thống hiển thị “vui lòng nhập đầy đủ”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7269" marR="27269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" name="Google Shape;33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86600" y="3181350"/>
            <a:ext cx="1510987" cy="133973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392320"/>
              </p:ext>
            </p:extLst>
          </p:nvPr>
        </p:nvGraphicFramePr>
        <p:xfrm>
          <a:off x="4343400" y="1581150"/>
          <a:ext cx="3270093" cy="2438402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23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7021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Mã Use case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UC-0</a:t>
                      </a:r>
                      <a:r>
                        <a:rPr lang="vi-VN" sz="500">
                          <a:effectLst/>
                        </a:rPr>
                        <a:t>5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Tên Use case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Xóa thông tin Bán hàng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0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Tác nhân(Actor)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Nhân viên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Level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User Goal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17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Mô tả ngắn(Brief)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Nhân viên chọn thông tin cân xóa và thực hiện chức năng xóa.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Tiền điều kiện (Preconditions)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Nhân viên </a:t>
                      </a:r>
                      <a:r>
                        <a:rPr lang="vi-VN" sz="500">
                          <a:effectLst/>
                        </a:rPr>
                        <a:t>đang ở trang Bán hàng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89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Kết quả (Postconditions)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Thông tin hàng bán sẽ bị xóa khỏi doanh sách bán hàng.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266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Điều kiện kích hoạt use case (Triggers – specific business event)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500">
                          <a:effectLst/>
                        </a:rPr>
                        <a:t>Nhân viên thực hiên chức năng xóa thông tin bán hàng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0444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Luồng sự kiện chính (Main scenario, basic flow)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>
                          <a:effectLst/>
                        </a:rPr>
                        <a:t>Nhân viên chọn thông tin cần xóa trong doanh sách bán hàng.</a:t>
                      </a:r>
                      <a:endParaRPr lang="en-US" sz="5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>
                          <a:effectLst/>
                        </a:rPr>
                        <a:t>Nhân viên thực hiện xóa thông tin.</a:t>
                      </a:r>
                      <a:endParaRPr lang="en-US" sz="5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>
                          <a:effectLst/>
                        </a:rPr>
                        <a:t>Nhân viên Click vào nút Xóa</a:t>
                      </a:r>
                      <a:endParaRPr lang="en-US" sz="50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>
                          <a:effectLst/>
                        </a:rPr>
                        <a:t>Hệ thống hiển thị “xóa thành công”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0048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>
                          <a:effectLst/>
                        </a:rPr>
                        <a:t>Luồng sự kiện phụ (Extensions)</a:t>
                      </a:r>
                      <a:endParaRPr lang="en-US" sz="5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Không nhập đầy đủ thông tin 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Click vào nút Xóa.</a:t>
                      </a:r>
                      <a:endParaRPr lang="en-US" sz="5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500" dirty="0">
                          <a:effectLst/>
                        </a:rPr>
                        <a:t>Hệ thống hiển thị “vui lòng nhập đầy đủ”</a:t>
                      </a:r>
                      <a:endParaRPr lang="en-US" sz="500" dirty="0">
                        <a:effectLst/>
                      </a:endParaRPr>
                    </a:p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00" dirty="0">
                          <a:effectLst/>
                        </a:rPr>
                        <a:t> </a:t>
                      </a:r>
                      <a:endParaRPr lang="en-US" sz="5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28664" marR="28664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343399" y="667407"/>
            <a:ext cx="425418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Use case </a:t>
            </a:r>
            <a:r>
              <a:rPr lang="en-US" sz="2000" b="0" dirty="0" err="1"/>
              <a:t>Xoa</a:t>
            </a:r>
            <a:r>
              <a:rPr lang="vi-VN" sz="2000" b="0" dirty="0"/>
              <a:t> thông tin Bán hàng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16546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940678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Use case </a:t>
            </a:r>
            <a:r>
              <a:rPr lang="vi-VN" sz="2000" b="0" dirty="0"/>
              <a:t>tìm tính tiên  Bán hàng</a:t>
            </a:r>
            <a:endParaRPr lang="en-US" sz="2000" b="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180979"/>
              </p:ext>
            </p:extLst>
          </p:nvPr>
        </p:nvGraphicFramePr>
        <p:xfrm>
          <a:off x="609600" y="1809750"/>
          <a:ext cx="3733800" cy="2362199"/>
        </p:xfrm>
        <a:graphic>
          <a:graphicData uri="http://schemas.openxmlformats.org/drawingml/2006/table">
            <a:tbl>
              <a:tblPr firstRow="1" firstCol="1" bandRow="1">
                <a:tableStyleId>{4051D272-6720-4403-9B50-2A8B66C7B7A4}</a:tableStyleId>
              </a:tblPr>
              <a:tblGrid>
                <a:gridCol w="1412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1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249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 err="1">
                          <a:effectLst/>
                        </a:rPr>
                        <a:t>Mã</a:t>
                      </a:r>
                      <a:r>
                        <a:rPr lang="en-US" sz="600" dirty="0">
                          <a:effectLst/>
                        </a:rPr>
                        <a:t> Use case</a:t>
                      </a:r>
                      <a:endParaRPr lang="en-US" sz="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UC-0</a:t>
                      </a:r>
                      <a:r>
                        <a:rPr lang="vi-VN" sz="600">
                          <a:effectLst/>
                        </a:rPr>
                        <a:t>6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49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Tên Use case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Tính tiền Bán hàng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49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Tác nhân(Actor)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Nhân viên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49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Level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User Goal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990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Mô tả ngắn(Brief)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Nhân viên chọn thông tin cân xóa và thực hiện chức năng xóa.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49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Tiền điều kiện (Preconditions)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Nhân viên </a:t>
                      </a:r>
                      <a:r>
                        <a:rPr lang="vi-VN" sz="600">
                          <a:effectLst/>
                        </a:rPr>
                        <a:t>đang ở trang Bán hàng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714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Kết quả (Postconditions)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Thông tin hàng bán sẽ bị xóa khỏi doanh sách bán hàng.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48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Điều kiện kích hoạt use case (Triggers – specific business event)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600">
                          <a:effectLst/>
                        </a:rPr>
                        <a:t>Nhân viên thực hiên chức năng xóa thông tin bán hàng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2475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Luồng sự kiện chính (Main scenario, basic flow)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600" dirty="0">
                          <a:effectLst/>
                        </a:rPr>
                        <a:t>Nhân viên chọn thông tin cần xóa trong doanh sách bán hàng.</a:t>
                      </a:r>
                      <a:endParaRPr lang="en-US" sz="6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600" dirty="0">
                          <a:effectLst/>
                        </a:rPr>
                        <a:t>Nhân viên thực hiện xóa thông tin.</a:t>
                      </a:r>
                      <a:endParaRPr lang="en-US" sz="6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600" dirty="0">
                          <a:effectLst/>
                        </a:rPr>
                        <a:t>Nhân viên Click vào nút Xóa</a:t>
                      </a:r>
                      <a:endParaRPr lang="en-US" sz="6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vi-VN" sz="600" dirty="0">
                          <a:effectLst/>
                        </a:rPr>
                        <a:t>Hệ thống hiển thị “xóa thành công”</a:t>
                      </a:r>
                      <a:endParaRPr lang="en-US" sz="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6060">
                <a:tc>
                  <a:txBody>
                    <a:bodyPr/>
                    <a:lstStyle/>
                    <a:p>
                      <a:pPr marL="0" marR="0">
                        <a:lnSpc>
                          <a:spcPct val="11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Luồng sự kiện phụ (Extensions)</a:t>
                      </a:r>
                      <a:endParaRPr lang="en-US" sz="6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tc>
                  <a:txBody>
                    <a:bodyPr/>
                    <a:lstStyle/>
                    <a:p>
                      <a:pPr marL="33147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33805" marR="33805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2529021"/>
              </p:ext>
            </p:extLst>
          </p:nvPr>
        </p:nvGraphicFramePr>
        <p:xfrm>
          <a:off x="5257800" y="1809750"/>
          <a:ext cx="3276600" cy="259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Document" r:id="rId3" imgW="6358615" imgH="5028479" progId="Word.Document.12">
                  <p:embed/>
                </p:oleObj>
              </mc:Choice>
              <mc:Fallback>
                <p:oleObj name="Document" r:id="rId3" imgW="6358615" imgH="5028479" progId="Word.Document.1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809750"/>
                        <a:ext cx="3276600" cy="2591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4876800" y="722590"/>
            <a:ext cx="4114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342900" indent="-342900" algn="ctr">
              <a:buFont typeface="Wingdings" pitchFamily="2" charset="2"/>
              <a:buChar char="§"/>
            </a:pPr>
            <a:r>
              <a:rPr lang="en-US" sz="2000" b="0" dirty="0"/>
              <a:t> Use case </a:t>
            </a:r>
            <a:r>
              <a:rPr lang="vi-VN" sz="2000" b="0" dirty="0"/>
              <a:t>doanh thu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405464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3729</Words>
  <Application>Microsoft Office PowerPoint</Application>
  <PresentationFormat>On-screen Show (16:9)</PresentationFormat>
  <Paragraphs>650</Paragraphs>
  <Slides>33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Times New Roman</vt:lpstr>
      <vt:lpstr>Poppins Light</vt:lpstr>
      <vt:lpstr>Arial</vt:lpstr>
      <vt:lpstr>Poppins</vt:lpstr>
      <vt:lpstr>Wingdings</vt:lpstr>
      <vt:lpstr>Times</vt:lpstr>
      <vt:lpstr>Calibri</vt:lpstr>
      <vt:lpstr>Muli</vt:lpstr>
      <vt:lpstr>Symbol</vt:lpstr>
      <vt:lpstr>Gower template</vt:lpstr>
      <vt:lpstr>Document</vt:lpstr>
      <vt:lpstr>PowerPoint Presentation</vt:lpstr>
      <vt:lpstr>Đề Tài QUẢN Lý Cửa Hàng Tiện Lợi</vt:lpstr>
      <vt:lpstr>Bối cảnh hệ thống</vt:lpstr>
      <vt:lpstr>Chức năng chính của hệ thống</vt:lpstr>
      <vt:lpstr>Các Use Case</vt:lpstr>
      <vt:lpstr>Đăng nhập –Đăng xuất</vt:lpstr>
      <vt:lpstr>Chức năng bán hàng </vt:lpstr>
      <vt:lpstr> Use case Sửa thông tin Bán hàng</vt:lpstr>
      <vt:lpstr>PowerPoint Presentation</vt:lpstr>
      <vt:lpstr>Chức năng quản ý hàng hóa</vt:lpstr>
      <vt:lpstr>PowerPoint Presentation</vt:lpstr>
      <vt:lpstr>Chức năng quản lý NCC </vt:lpstr>
      <vt:lpstr>PowerPoint Presentation</vt:lpstr>
      <vt:lpstr>       Chức năng khách hàng  </vt:lpstr>
      <vt:lpstr>PowerPoint Presentation</vt:lpstr>
      <vt:lpstr>       Chức năng quản lý nhân viên  </vt:lpstr>
      <vt:lpstr>PowerPoint Presentation</vt:lpstr>
      <vt:lpstr> ĐẶT TẢ MÀN HÌNH GIAO DIỆN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case nhóm đã làm</vt:lpstr>
      <vt:lpstr>TEST CASE QUẢN LÝ ĐĂNG NHẬP VÀ ĐĂNG XUẤT</vt:lpstr>
      <vt:lpstr>TEST REPORT QUẢN LÝ TÀI KHOẢN</vt:lpstr>
      <vt:lpstr>TEST REPORT QUẢN LÝ LỚP HỌC</vt:lpstr>
      <vt:lpstr>TEST REPORT QUẢN LÝ HỌC SINH</vt:lpstr>
      <vt:lpstr>TEST REPORT QUẢN LÝ GIAO VIÊN</vt:lpstr>
      <vt:lpstr>TEST REPORT QUẢN LÝ GIAO VIÊN</vt:lpstr>
      <vt:lpstr>Tổng kết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   QUẢN LÝ CỬA HÀNG TIỆN LỢI</dc:title>
  <dc:creator>LIM</dc:creator>
  <cp:lastModifiedBy>Microsoft</cp:lastModifiedBy>
  <cp:revision>39</cp:revision>
  <dcterms:modified xsi:type="dcterms:W3CDTF">2020-07-30T01:24:44Z</dcterms:modified>
</cp:coreProperties>
</file>